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46" r:id="rId2"/>
    <p:sldId id="487" r:id="rId3"/>
    <p:sldId id="488" r:id="rId4"/>
    <p:sldId id="433" r:id="rId5"/>
    <p:sldId id="489" r:id="rId6"/>
    <p:sldId id="432" r:id="rId7"/>
    <p:sldId id="434" r:id="rId8"/>
    <p:sldId id="490" r:id="rId9"/>
    <p:sldId id="435" r:id="rId10"/>
    <p:sldId id="492" r:id="rId11"/>
    <p:sldId id="491" r:id="rId12"/>
    <p:sldId id="493" r:id="rId13"/>
    <p:sldId id="436" r:id="rId14"/>
    <p:sldId id="494" r:id="rId15"/>
    <p:sldId id="495" r:id="rId16"/>
    <p:sldId id="437" r:id="rId17"/>
    <p:sldId id="496" r:id="rId18"/>
    <p:sldId id="497" r:id="rId19"/>
    <p:sldId id="499" r:id="rId20"/>
    <p:sldId id="498" r:id="rId21"/>
    <p:sldId id="501" r:id="rId22"/>
    <p:sldId id="502" r:id="rId23"/>
    <p:sldId id="503" r:id="rId24"/>
    <p:sldId id="439" r:id="rId25"/>
    <p:sldId id="508" r:id="rId26"/>
    <p:sldId id="509" r:id="rId27"/>
    <p:sldId id="510" r:id="rId28"/>
    <p:sldId id="511" r:id="rId29"/>
    <p:sldId id="504" r:id="rId30"/>
    <p:sldId id="505" r:id="rId31"/>
    <p:sldId id="440" r:id="rId32"/>
    <p:sldId id="441" r:id="rId33"/>
    <p:sldId id="442" r:id="rId34"/>
    <p:sldId id="443" r:id="rId35"/>
    <p:sldId id="506" r:id="rId36"/>
    <p:sldId id="50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84" r:id="rId46"/>
    <p:sldId id="513" r:id="rId47"/>
    <p:sldId id="512" r:id="rId48"/>
    <p:sldId id="485" r:id="rId49"/>
    <p:sldId id="486" r:id="rId50"/>
    <p:sldId id="480" r:id="rId51"/>
    <p:sldId id="483" r:id="rId52"/>
    <p:sldId id="465" r:id="rId53"/>
    <p:sldId id="466" r:id="rId54"/>
    <p:sldId id="467" r:id="rId55"/>
    <p:sldId id="515" r:id="rId5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4" autoAdjust="0"/>
  </p:normalViewPr>
  <p:slideViewPr>
    <p:cSldViewPr>
      <p:cViewPr varScale="1">
        <p:scale>
          <a:sx n="83" d="100"/>
          <a:sy n="83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C9BF22-5B47-48F9-A5D2-A3698BDB27E5}" type="slidenum">
              <a:rPr lang="en-US" altLang="tr-TR" sz="1200"/>
              <a:pPr eaLnBrk="1" hangingPunct="1"/>
              <a:t>4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164124-38FC-4357-A448-7A39A0D1D2E6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16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18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8B69BE-2C33-4315-B8D2-4909157836BE}" type="slidenum">
              <a:rPr lang="en-US" altLang="tr-TR" sz="1200"/>
              <a:pPr eaLnBrk="1" hangingPunct="1"/>
              <a:t>19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B27BD5-B949-4F63-A18F-7AF495C46CE7}" type="slidenum">
              <a:rPr lang="en-US" altLang="tr-TR" sz="1200"/>
              <a:pPr eaLnBrk="1" hangingPunct="1"/>
              <a:t>20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B27BD5-B949-4F63-A18F-7AF495C46CE7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B27BD5-B949-4F63-A18F-7AF495C46CE7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C9BF22-5B47-48F9-A5D2-A3698BDB27E5}" type="slidenum">
              <a:rPr lang="en-US" altLang="tr-TR" sz="1200"/>
              <a:pPr eaLnBrk="1" hangingPunct="1"/>
              <a:t>5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B27BD5-B949-4F63-A18F-7AF495C46CE7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36A4CB5-C4E5-4367-9CD2-9A2BDC63CB94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27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28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53D888B-FF35-4115-B8D4-B9A4F9E625AC}" type="slidenum">
              <a:rPr lang="en-US" altLang="tr-TR" sz="1200"/>
              <a:pPr eaLnBrk="1" hangingPunct="1"/>
              <a:t>31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1C33FAB-BAC1-4641-92B5-6E0C75D45644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6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A42DE8-93DE-41D4-A1C0-F442E79E7458}" type="slidenum">
              <a:rPr lang="en-US" altLang="tr-TR" sz="1200"/>
              <a:pPr eaLnBrk="1" hangingPunct="1"/>
              <a:t>33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036E0B-D3D7-4A5C-ACC4-49B23F87A6BE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161BAC-CD6C-4331-B065-9A139E2BB2C3}" type="slidenum">
              <a:rPr lang="en-US" altLang="tr-TR" sz="1200"/>
              <a:pPr eaLnBrk="1" hangingPunct="1"/>
              <a:t>35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161BAC-CD6C-4331-B065-9A139E2BB2C3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848247-F649-4134-B59C-91293D35684E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785433-7C26-4461-A503-17282A4FDBAE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8A25B1-67FF-4380-B36F-EA9E1CDA8A46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0C7DF-F20A-46E2-96EE-5433E369D796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70800C6-433D-4494-8331-BB990BB98A1F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F79DE4-6514-4337-9B2D-367A0848E28A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E57036-5DB7-49B7-8367-B7FF428B9553}" type="slidenum">
              <a:rPr lang="en-US" altLang="tr-TR" sz="1200"/>
              <a:pPr eaLnBrk="1" hangingPunct="1"/>
              <a:t>7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mtClean="0"/>
              <a:t>Klasik tarafta aralarındaki fark dönüşümlerin projeksiyon (GL_PROJECTION) veya model-bakış (GL_MODELVIEW) modunda uygulanması olarak değerlendirilebilir. </a:t>
            </a:r>
            <a:endParaRPr lang="tr-TR" sz="1800" smtClean="0"/>
          </a:p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15AA035-6DBE-458C-89D9-EBA510427C2A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BD2E610-00E7-428E-8947-171EFD673A09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3273B0-2AAA-486C-AA66-9FC69B7EB50D}" type="slidenum">
              <a:rPr lang="en-US" altLang="tr-TR" sz="1200"/>
              <a:pPr eaLnBrk="1" hangingPunct="1"/>
              <a:t>45</a:t>
            </a:fld>
            <a:endParaRPr lang="en-US" altLang="tr-TR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824750-AD69-48DB-8FA9-4ECC67C9CD35}" type="slidenum">
              <a:rPr lang="en-US" altLang="tr-TR" sz="1200"/>
              <a:pPr eaLnBrk="1" hangingPunct="1"/>
              <a:t>46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102212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824750-AD69-48DB-8FA9-4ECC67C9CD35}" type="slidenum">
              <a:rPr lang="en-US" altLang="tr-TR" sz="1200"/>
              <a:pPr eaLnBrk="1" hangingPunct="1"/>
              <a:t>47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824750-AD69-48DB-8FA9-4ECC67C9CD35}" type="slidenum">
              <a:rPr lang="en-US" altLang="tr-TR" sz="1200"/>
              <a:pPr eaLnBrk="1" hangingPunct="1"/>
              <a:t>48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51D5AC-6798-44A7-B2AB-97C306D02ACB}" type="slidenum">
              <a:rPr lang="en-US" altLang="tr-TR" sz="1200"/>
              <a:pPr eaLnBrk="1" hangingPunct="1"/>
              <a:t>49</a:t>
            </a:fld>
            <a:endParaRPr lang="en-US" altLang="tr-T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C2E45B8-B547-44B1-9C1C-87B2F7CD6BA7}" type="slidenum">
              <a:rPr lang="en-US" altLang="tr-TR" sz="1200"/>
              <a:pPr eaLnBrk="1" hangingPunct="1"/>
              <a:t>50</a:t>
            </a:fld>
            <a:endParaRPr lang="en-US" altLang="tr-TR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DBAFFFC-1D95-474E-89C1-0DDA155B63F8}" type="slidenum">
              <a:rPr lang="en-US" altLang="tr-TR" sz="1200"/>
              <a:pPr eaLnBrk="1" hangingPunct="1"/>
              <a:t>51</a:t>
            </a:fld>
            <a:endParaRPr lang="en-US" altLang="tr-TR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B6ABB2-1C5D-4DBD-963C-57489F13470A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E57036-5DB7-49B7-8367-B7FF428B9553}" type="slidenum">
              <a:rPr lang="en-US" altLang="tr-TR" sz="1200"/>
              <a:pPr eaLnBrk="1" hangingPunct="1"/>
              <a:t>8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8A1E82A4-5529-473C-9348-4864A120ED47}" type="slidenum">
              <a:rPr lang="en-US" altLang="tr-TR" sz="1200"/>
              <a:pPr algn="r" eaLnBrk="1" hangingPunct="1"/>
              <a:t>53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E1858D76-1F6D-4E27-AEB4-AFC614C8CAF6}" type="slidenum">
              <a:rPr lang="en-US" altLang="tr-TR" sz="1200"/>
              <a:pPr algn="r" eaLnBrk="1" hangingPunct="1"/>
              <a:t>54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B3B529-7F3B-4131-8B9B-2C263CE58CDF}" type="slidenum">
              <a:rPr lang="en-US" altLang="tr-TR" sz="1200"/>
              <a:pPr eaLnBrk="1" hangingPunct="1"/>
              <a:t>9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B3B529-7F3B-4131-8B9B-2C263CE58CDF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B3B529-7F3B-4131-8B9B-2C263CE58CDF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164124-38FC-4357-A448-7A39A0D1D2E6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3.06.2025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İKİ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BOYUTTA BAKIŞ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Bakış Koordinat Çerçevesini Dünya Koordinat Çerçevesi ile Çakıştırma</a:t>
            </a:r>
            <a:endParaRPr lang="en-US" altLang="tr-TR" dirty="0" smtClean="0"/>
          </a:p>
        </p:txBody>
      </p:sp>
      <p:pic>
        <p:nvPicPr>
          <p:cNvPr id="20483" name="AADGHCJ0.jpg" descr="AADGHC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5"/>
          <a:stretch/>
        </p:blipFill>
        <p:spPr bwMode="auto">
          <a:xfrm>
            <a:off x="2843808" y="4293096"/>
            <a:ext cx="4104456" cy="228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25922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sz="1800" dirty="0" smtClean="0"/>
                  <a:t>WC ve VC koordinat çerçevelerini çakıştırma sürecine göre dünya koordinat çerçevesini bakış koordinat çerçevesine çevirecek olan </a:t>
                </a:r>
                <a:r>
                  <a:rPr lang="tr-TR" altLang="tr-TR" sz="1800" smtClean="0"/>
                  <a:t>dönüşüm:</a:t>
                </a:r>
                <a:endParaRPr lang="tr-TR" altLang="tr-TR" sz="1800" dirty="0" smtClean="0"/>
              </a:p>
              <a:p>
                <a:pPr marL="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800" b="0" i="1" smtClean="0">
                              <a:latin typeface="Cambria Math"/>
                            </a:rPr>
                            <m:t>𝑉𝐶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800" b="0" i="1" smtClean="0">
                                  <a:latin typeface="Cambria Math"/>
                                </a:rPr>
                                <m:t>𝑊𝐶</m:t>
                              </m:r>
                            </m:sub>
                          </m:sSub>
                        </m:e>
                      </m:sPre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1800" dirty="0"/>
                        <m:t>(</m:t>
                      </m:r>
                      <m:r>
                        <a:rPr lang="tr-TR" altLang="tr-TR" sz="1800" i="1" dirty="0" smtClean="0">
                          <a:latin typeface="Cambria Math"/>
                        </a:rPr>
                        <m:t>−</m:t>
                      </m:r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1800" dirty="0"/>
                        <m:t>)</m:t>
                      </m:r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tr-TR" altLang="tr-TR" sz="1800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tr-T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tr-TR" sz="1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tr-T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tr-TR" sz="1800" i="1" dirty="0" err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 baseline="-25000" dirty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tr-T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tr-TR" sz="1800" i="1" dirty="0" err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 baseline="-25000" dirty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lvl="1">
                  <a:spcBef>
                    <a:spcPts val="600"/>
                  </a:spcBef>
                </a:pPr>
                <a:r>
                  <a:rPr lang="tr-TR" altLang="tr-TR" sz="1600" dirty="0"/>
                  <a:t>VC orijini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altLang="tr-TR" sz="16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160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16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16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16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160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600" dirty="0"/>
                  <a:t> WC çerçevesine göre belirlenir</a:t>
                </a:r>
                <a:r>
                  <a:rPr lang="tr-TR" altLang="tr-TR" sz="1600" dirty="0" smtClean="0"/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tr-TR" altLang="tr-TR" sz="1600" dirty="0"/>
                  <a:t>VC </a:t>
                </a:r>
                <a:r>
                  <a:rPr lang="tr-TR" altLang="tr-TR" sz="1600" dirty="0" smtClean="0"/>
                  <a:t>y ekseni ile WC y ekseni arasındaki açı </a:t>
                </a:r>
                <a14:m>
                  <m:oMath xmlns:m="http://schemas.openxmlformats.org/officeDocument/2006/math">
                    <m:r>
                      <a:rPr lang="tr-TR" altLang="tr-TR" sz="16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1600" dirty="0" smtClean="0"/>
                  <a:t> belirlenir.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1800" dirty="0" smtClean="0"/>
                  <a:t>Ardından bakış koordinatlarında kırpma gerçekleşir.</a:t>
                </a:r>
                <a:endParaRPr lang="tr-TR" altLang="tr-TR" sz="18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2592288"/>
              </a:xfrm>
              <a:blipFill>
                <a:blip r:embed="rId4"/>
                <a:stretch>
                  <a:fillRect l="-524" t="-1412" b="-3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84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Bakış Koordinat Çerçevesini Dünya Koordinat Çerçevesi ile Çakıştırma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5"/>
                <a:ext cx="8136904" cy="2665681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smtClean="0"/>
                  <a:t>WC </a:t>
                </a:r>
                <a:r>
                  <a:rPr lang="tr-TR" altLang="tr-TR" sz="2400" dirty="0" smtClean="0"/>
                  <a:t>ve VC koordinat </a:t>
                </a:r>
                <a:r>
                  <a:rPr lang="tr-TR" altLang="tr-TR" sz="2400" smtClean="0"/>
                  <a:t>çerçevelerini çakıştırma</a:t>
                </a:r>
                <a:r>
                  <a:rPr lang="en-US" altLang="tr-TR" sz="2400" smtClean="0"/>
                  <a:t>da a</a:t>
                </a:r>
                <a:r>
                  <a:rPr lang="tr-TR" altLang="tr-TR" sz="2400" smtClean="0"/>
                  <a:t>lternatif</a:t>
                </a:r>
                <a:r>
                  <a:rPr lang="en-US" altLang="tr-TR" sz="2400" smtClean="0"/>
                  <a:t> </a:t>
                </a:r>
                <a:r>
                  <a:rPr lang="en-US" altLang="tr-TR" sz="2400"/>
                  <a:t>bir</a:t>
                </a:r>
                <a:r>
                  <a:rPr lang="tr-TR" altLang="tr-TR" sz="2400" smtClean="0"/>
                  <a:t> algoritma</a:t>
                </a:r>
                <a:endParaRPr lang="tr-TR" altLang="tr-TR" sz="2400" dirty="0" smtClean="0"/>
              </a:p>
              <a:p>
                <a:pPr lvl="1"/>
                <a:r>
                  <a:rPr lang="tr-TR" altLang="tr-TR" sz="1800" dirty="0" smtClean="0"/>
                  <a:t>VC </a:t>
                </a:r>
                <a:r>
                  <a:rPr lang="tr-TR" altLang="tr-TR" sz="1800" dirty="0"/>
                  <a:t>çerçevesinin y yönüne </a:t>
                </a:r>
                <a:r>
                  <a:rPr lang="tr-TR" altLang="tr-TR" sz="1800" dirty="0" smtClean="0"/>
                  <a:t>paralel </a:t>
                </a:r>
                <a:r>
                  <a:rPr lang="tr-TR" altLang="tr-TR" sz="1800" dirty="0" err="1" smtClean="0"/>
                  <a:t>WC’de</a:t>
                </a:r>
                <a:r>
                  <a:rPr lang="tr-TR" altLang="tr-TR" sz="1800" dirty="0" smtClean="0"/>
                  <a:t> </a:t>
                </a:r>
                <a:r>
                  <a:rPr lang="tr-TR" altLang="tr-TR" sz="1800" dirty="0"/>
                  <a:t>tanımlı bir </a:t>
                </a:r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/>
                  <a:t>vektörü </a:t>
                </a:r>
                <a:r>
                  <a:rPr lang="tr-TR" altLang="tr-TR" sz="1800" smtClean="0"/>
                  <a:t>oluşturulur</a:t>
                </a:r>
                <a:r>
                  <a:rPr lang="en-US" altLang="tr-TR" sz="1800" smtClean="0"/>
                  <a:t>.</a:t>
                </a:r>
                <a:endParaRPr lang="tr-TR" altLang="tr-TR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vektörü 2-B’de tanımlı </a:t>
                </a:r>
                <a:r>
                  <a:rPr lang="tr-TR" altLang="tr-TR" sz="1800" b="1" dirty="0" smtClean="0"/>
                  <a:t>üst bakış (</a:t>
                </a:r>
                <a:r>
                  <a:rPr lang="tr-TR" altLang="tr-TR" sz="1800" b="1" dirty="0" err="1" smtClean="0"/>
                  <a:t>view-up</a:t>
                </a:r>
                <a:r>
                  <a:rPr lang="tr-TR" altLang="tr-TR" sz="1800" b="1" dirty="0" smtClean="0"/>
                  <a:t>)</a:t>
                </a:r>
                <a:r>
                  <a:rPr lang="tr-TR" altLang="tr-TR" sz="1800" dirty="0" smtClean="0"/>
                  <a:t> vektörüdür.</a:t>
                </a:r>
              </a:p>
              <a:p>
                <a:pPr lvl="2"/>
                <a:r>
                  <a:rPr lang="tr-TR" altLang="tr-TR" sz="1600" dirty="0" smtClean="0"/>
                  <a:t>VC çerçevesinin x veya y eksenine göre dönme açısı belirlenerek bulunabilir.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</a:rPr>
                      <m:t>𝑉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vektörü</a:t>
                </a:r>
                <a:r>
                  <a:rPr lang="en-US" altLang="tr-TR" sz="1800" dirty="0" smtClean="0"/>
                  <a:t>,</a:t>
                </a:r>
                <a:r>
                  <a:rPr lang="tr-TR" altLang="tr-TR" sz="1800" dirty="0" smtClean="0"/>
                  <a:t> VC çerçevesinin orijinine taşınmak için VC orijini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altLang="tr-TR" sz="18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180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tr-TR" altLang="tr-TR" sz="18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altLang="tr-TR" sz="180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1800" dirty="0" smtClean="0"/>
                  <a:t> kadar kaymaya tabi tutulur.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vektörü kullanılarak bakış koordinat çerçevesinin </a:t>
                </a:r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tr-TR" altLang="tr-TR" sz="1800" dirty="0"/>
                  <a:t> vektörü </a:t>
                </a:r>
                <a:r>
                  <a:rPr lang="tr-TR" altLang="tr-TR" sz="1800" dirty="0" smtClean="0"/>
                  <a:t>ve </a:t>
                </a:r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</a:rPr>
                      <m:t>𝑣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birim vektörleri belirlenir</a:t>
                </a:r>
                <a:r>
                  <a:rPr lang="tr-TR" altLang="tr-TR" sz="1800" smtClean="0"/>
                  <a:t>.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tr-TR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tr-TR" altLang="tr-TR" sz="1800" i="1">
                            <a:latin typeface="Cambria Math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8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tr-TR" sz="1800" i="1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tr-TR" sz="1800" smtClean="0"/>
                  <a:t> matrisinin tersi alınarak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altLang="tr-TR" sz="1800" i="1">
                            <a:latin typeface="Cambria Math"/>
                          </a:rPr>
                          <m:t>𝑉𝐶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8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1800" i="1">
                                <a:latin typeface="Cambria Math"/>
                              </a:rPr>
                              <m:t>𝑊𝐶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altLang="tr-TR" sz="1800" smtClean="0"/>
                  <a:t> bulunur.</a:t>
                </a:r>
              </a:p>
              <a:p>
                <a:pPr lvl="2"/>
                <a:endParaRPr lang="tr-TR" altLang="tr-TR" sz="1000" dirty="0"/>
              </a:p>
              <a:p>
                <a:pPr marL="457200" lvl="1" indent="0">
                  <a:buNone/>
                </a:pPr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5"/>
                <a:ext cx="8136904" cy="2665681"/>
              </a:xfrm>
              <a:blipFill>
                <a:blip r:embed="rId3"/>
                <a:stretch>
                  <a:fillRect l="-1049" t="-183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CA0.jpg" descr="AADGHCA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148064" y="4731675"/>
            <a:ext cx="2736304" cy="206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ADGHBZ0.jpg" descr="AADGHBZ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1098601" y="4793673"/>
            <a:ext cx="3384376" cy="199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88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Dönüştürülmüş Dünya Koordinatlarında Kırpma Süreci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844824"/>
            <a:ext cx="8352928" cy="460851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tr-TR" sz="2400" smtClean="0"/>
              <a:t>İkinci yaklaşımda d</a:t>
            </a:r>
            <a:r>
              <a:rPr lang="tr-TR" altLang="tr-TR" sz="2400" smtClean="0"/>
              <a:t>ünya </a:t>
            </a:r>
            <a:r>
              <a:rPr lang="tr-TR" altLang="tr-TR" sz="2400" dirty="0" smtClean="0"/>
              <a:t>koordinatlarına istenen dönüşümler öncekine benzer şekilde tanımlanır. </a:t>
            </a:r>
          </a:p>
          <a:p>
            <a:pPr lvl="1">
              <a:spcBef>
                <a:spcPts val="600"/>
              </a:spcBef>
            </a:pPr>
            <a:r>
              <a:rPr lang="tr-TR" altLang="tr-TR" sz="2000" dirty="0" smtClean="0"/>
              <a:t>Orijin kayması ve yönelim hizalama gibi</a:t>
            </a:r>
          </a:p>
          <a:p>
            <a:pPr lvl="1">
              <a:spcBef>
                <a:spcPts val="600"/>
              </a:spcBef>
            </a:pPr>
            <a:r>
              <a:rPr lang="tr-TR" altLang="tr-TR" sz="2000" dirty="0"/>
              <a:t>Gösterilmek istenen alan tanımlanan dönüşümle </a:t>
            </a:r>
            <a:r>
              <a:rPr lang="tr-TR" altLang="tr-TR" sz="2000"/>
              <a:t>standart </a:t>
            </a:r>
            <a:r>
              <a:rPr lang="en-US" altLang="tr-TR" sz="2000" smtClean="0"/>
              <a:t>kırpma penceresi</a:t>
            </a:r>
            <a:r>
              <a:rPr lang="tr-TR" altLang="tr-TR" sz="2000" smtClean="0"/>
              <a:t> aralığ</a:t>
            </a:r>
            <a:r>
              <a:rPr lang="en-US" altLang="tr-TR" sz="2000" smtClean="0"/>
              <a:t>ına</a:t>
            </a:r>
            <a:r>
              <a:rPr lang="tr-TR" altLang="tr-TR" sz="2000" smtClean="0"/>
              <a:t> </a:t>
            </a:r>
            <a:r>
              <a:rPr lang="tr-TR" altLang="tr-TR" sz="2000" dirty="0"/>
              <a:t>oturtulur</a:t>
            </a:r>
            <a:r>
              <a:rPr lang="tr-TR" altLang="tr-TR" sz="20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tr-TR" altLang="tr-TR" sz="2400" dirty="0" smtClean="0"/>
              <a:t>Dünya koordinatlarında standart bir kırpma penceresi ayarlanır.</a:t>
            </a:r>
          </a:p>
          <a:p>
            <a:pPr>
              <a:spcBef>
                <a:spcPts val="600"/>
              </a:spcBef>
            </a:pP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40265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Dünya Koordinatlarında </a:t>
            </a:r>
            <a:r>
              <a:rPr lang="tr-TR" altLang="tr-TR" dirty="0"/>
              <a:t>Tanımlı</a:t>
            </a:r>
            <a:br>
              <a:rPr lang="tr-TR" altLang="tr-TR" dirty="0"/>
            </a:br>
            <a:r>
              <a:rPr lang="tr-TR" altLang="tr-TR" dirty="0"/>
              <a:t> Kırpma Penceresi</a:t>
            </a:r>
            <a:endParaRPr lang="en-US" altLang="tr-TR" dirty="0" smtClean="0"/>
          </a:p>
        </p:txBody>
      </p:sp>
      <p:pic>
        <p:nvPicPr>
          <p:cNvPr id="22531" name="AADGHWW0.jpg" descr="AADGHWW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"/>
          <a:stretch/>
        </p:blipFill>
        <p:spPr bwMode="auto">
          <a:xfrm>
            <a:off x="5853336" y="1700808"/>
            <a:ext cx="2746375" cy="48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844824"/>
                <a:ext cx="5256584" cy="460851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smtClean="0"/>
                  <a:t>(</a:t>
                </a:r>
                <a:r>
                  <a:rPr lang="en-US" altLang="tr-TR" sz="2400" i="1" smtClean="0"/>
                  <a:t>x</a:t>
                </a:r>
                <a:r>
                  <a:rPr lang="tr-TR" altLang="tr-TR" sz="2400" i="1" baseline="-25000" smtClean="0"/>
                  <a:t>0</a:t>
                </a:r>
                <a:r>
                  <a:rPr lang="en-US" altLang="tr-TR" sz="2400" i="1" baseline="-25000" smtClean="0"/>
                  <a:t> </a:t>
                </a:r>
                <a:r>
                  <a:rPr lang="en-US" altLang="tr-TR" sz="2400" i="1" smtClean="0"/>
                  <a:t>, </a:t>
                </a:r>
                <a:r>
                  <a:rPr lang="en-US" altLang="tr-TR" sz="2400" i="1" dirty="0" smtClean="0"/>
                  <a:t>y</a:t>
                </a:r>
                <a:r>
                  <a:rPr lang="tr-TR" altLang="tr-TR" sz="2400" i="1" baseline="-25000" dirty="0"/>
                  <a:t> 0</a:t>
                </a:r>
                <a:r>
                  <a:rPr lang="en-US" altLang="tr-TR" sz="2400" dirty="0" smtClean="0"/>
                  <a:t>)</a:t>
                </a:r>
                <a:r>
                  <a:rPr lang="tr-TR" altLang="tr-TR" sz="2400" dirty="0" smtClean="0"/>
                  <a:t> referans noktası ve </a:t>
                </a:r>
                <a:r>
                  <a:rPr lang="tr-TR" altLang="tr-TR" sz="2400" b="1" dirty="0" smtClean="0"/>
                  <a:t>V</a:t>
                </a:r>
                <a:r>
                  <a:rPr lang="en-US" altLang="tr-TR" sz="2400" b="1" dirty="0" smtClean="0"/>
                  <a:t> </a:t>
                </a:r>
                <a:r>
                  <a:rPr lang="tr-TR" altLang="tr-TR" sz="2400" dirty="0" smtClean="0"/>
                  <a:t>yönelim vektörü belirlenmiş bir üçgenin kırpma penceresi içerisine kaydırılıp döndürülmüş </a:t>
                </a:r>
                <a:r>
                  <a:rPr lang="tr-TR" altLang="tr-TR" sz="2400" smtClean="0"/>
                  <a:t>hali görülmektedir</a:t>
                </a:r>
                <a:r>
                  <a:rPr lang="tr-TR" altLang="tr-TR" sz="2400" dirty="0" smtClean="0"/>
                  <a:t>.</a:t>
                </a:r>
                <a:endParaRPr lang="tr-TR" sz="2400" dirty="0" smtClean="0"/>
              </a:p>
              <a:p>
                <a:r>
                  <a:rPr lang="tr-TR" altLang="tr-TR" sz="2400" dirty="0"/>
                  <a:t>Grafik kütüphanesi kırpma amaçlı bir fonksiyon sağlar. </a:t>
                </a:r>
              </a:p>
              <a:p>
                <a:pPr lvl="1"/>
                <a:r>
                  <a:rPr lang="tr-TR" altLang="tr-TR" sz="2000" dirty="0"/>
                  <a:t>Sadece kırpma penceresinin çapraz iki noktası </a:t>
                </a:r>
                <a:r>
                  <a:rPr lang="tr-TR" altLang="tr-TR" sz="2000"/>
                  <a:t>tanımlanır</a:t>
                </a:r>
                <a:r>
                  <a:rPr lang="tr-TR" altLang="tr-TR" sz="2000" smtClean="0"/>
                  <a:t>.</a:t>
                </a:r>
                <a:endParaRPr lang="en-US" altLang="tr-TR" sz="2000" smtClean="0"/>
              </a:p>
              <a:p>
                <a:pPr lvl="1"/>
                <a:r>
                  <a:rPr lang="en-US" sz="2000" smtClean="0"/>
                  <a:t>gluOrtho2D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(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 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  <a:endParaRPr lang="en-US" sz="2000" smtClean="0"/>
              </a:p>
              <a:p>
                <a:r>
                  <a:rPr lang="tr-TR" altLang="tr-TR" sz="2400"/>
                  <a:t>Kırpmadan sonra bakış dönüşüm süreci ekran koordinat çerçevesine kadar sürer.</a:t>
                </a:r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844824"/>
                <a:ext cx="5256584" cy="4608512"/>
              </a:xfrm>
              <a:blipFill>
                <a:blip r:embed="rId4"/>
                <a:stretch>
                  <a:fillRect l="-1624" t="-1058" r="-580" b="-2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8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Kırpma Penceresini Normalleştirilmiş Bakış Alanına Haritalama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24936" cy="4752528"/>
          </a:xfrm>
        </p:spPr>
        <p:txBody>
          <a:bodyPr>
            <a:noAutofit/>
          </a:bodyPr>
          <a:lstStyle/>
          <a:p>
            <a:r>
              <a:rPr lang="tr-TR" altLang="tr-TR" sz="2300" dirty="0" err="1" smtClean="0"/>
              <a:t>Normalizasyon</a:t>
            </a:r>
            <a:r>
              <a:rPr lang="tr-TR" altLang="tr-TR" sz="2300" dirty="0" smtClean="0"/>
              <a:t> ve pencereden bakış alanına çevrim tek işlem ise</a:t>
            </a:r>
          </a:p>
          <a:p>
            <a:pPr lvl="1"/>
            <a:r>
              <a:rPr lang="tr-TR" altLang="tr-TR" sz="1900" dirty="0" smtClean="0"/>
              <a:t>Bakış alanı 0 ila 1 aralığında tanımlanır.</a:t>
            </a:r>
          </a:p>
          <a:p>
            <a:pPr lvl="1"/>
            <a:r>
              <a:rPr lang="tr-TR" altLang="tr-TR" sz="1900" dirty="0" smtClean="0"/>
              <a:t>Bakış alanını içeren pencere ekrana yansıtılır.</a:t>
            </a:r>
          </a:p>
          <a:p>
            <a:r>
              <a:rPr lang="tr-TR" altLang="tr-TR" sz="2300" dirty="0" err="1" smtClean="0"/>
              <a:t>Normalizasyon+kırpma</a:t>
            </a:r>
            <a:r>
              <a:rPr lang="tr-TR" altLang="tr-TR" sz="2300" dirty="0"/>
              <a:t> ve </a:t>
            </a:r>
            <a:r>
              <a:rPr lang="tr-TR" altLang="tr-TR" sz="2300" dirty="0" smtClean="0"/>
              <a:t>pencereden bakış alanına </a:t>
            </a:r>
            <a:r>
              <a:rPr lang="tr-TR" altLang="tr-TR" sz="2300" dirty="0"/>
              <a:t>çevrim </a:t>
            </a:r>
            <a:r>
              <a:rPr lang="tr-TR" altLang="tr-TR" sz="2300" dirty="0" smtClean="0"/>
              <a:t>iki ayrı işlem ise</a:t>
            </a:r>
          </a:p>
          <a:p>
            <a:pPr lvl="1"/>
            <a:r>
              <a:rPr lang="tr-TR" altLang="tr-TR" sz="1900" dirty="0" smtClean="0"/>
              <a:t>Bakış alanı ekran koordinatlarında gösterim penceresine nazaran </a:t>
            </a:r>
            <a:r>
              <a:rPr lang="tr-TR" altLang="tr-TR" sz="1900" dirty="0"/>
              <a:t>tanımlanır.</a:t>
            </a:r>
          </a:p>
          <a:p>
            <a:pPr marL="0" indent="0">
              <a:buNone/>
            </a:pPr>
            <a:endParaRPr lang="tr-TR" sz="2000" dirty="0" smtClean="0"/>
          </a:p>
          <a:p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42161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Kırpma Penceresini Normalleştirilmiş Bakış Alanına Haritalama</a:t>
            </a:r>
            <a:endParaRPr lang="en-US" altLang="tr-TR" dirty="0" smtClean="0"/>
          </a:p>
        </p:txBody>
      </p:sp>
      <p:pic>
        <p:nvPicPr>
          <p:cNvPr id="24579" name="AADGHWX0.jpg" descr="AADGHW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 bwMode="auto">
          <a:xfrm>
            <a:off x="1187625" y="3976818"/>
            <a:ext cx="7128791" cy="251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24936" cy="2204002"/>
          </a:xfrm>
        </p:spPr>
        <p:txBody>
          <a:bodyPr>
            <a:noAutofit/>
          </a:bodyPr>
          <a:lstStyle/>
          <a:p>
            <a:r>
              <a:rPr lang="tr-TR" altLang="tr-TR" sz="1800" dirty="0"/>
              <a:t>[0-1] aralığında tanımlı bir </a:t>
            </a:r>
            <a:r>
              <a:rPr lang="tr-TR" altLang="tr-TR" sz="1800" dirty="0" smtClean="0"/>
              <a:t>bakış alanı </a:t>
            </a:r>
            <a:r>
              <a:rPr lang="tr-TR" altLang="tr-TR" sz="1800" dirty="0"/>
              <a:t>için kırpma penceresindeki nesne noktaları başlangıç konumlarına nazaran </a:t>
            </a:r>
            <a:r>
              <a:rPr lang="tr-TR" altLang="tr-TR" sz="1800"/>
              <a:t>aynı </a:t>
            </a:r>
            <a:r>
              <a:rPr lang="en-US" altLang="tr-TR" sz="1800" smtClean="0"/>
              <a:t>oran sağlanacak</a:t>
            </a:r>
            <a:r>
              <a:rPr lang="tr-TR" altLang="tr-TR" sz="1800" smtClean="0"/>
              <a:t> </a:t>
            </a:r>
            <a:r>
              <a:rPr lang="tr-TR" altLang="tr-TR" sz="1800" dirty="0"/>
              <a:t>şekilde dönüştürülür.</a:t>
            </a:r>
          </a:p>
          <a:p>
            <a:r>
              <a:rPr lang="tr-TR" altLang="tr-TR" sz="1800" dirty="0" smtClean="0"/>
              <a:t>Dünya koordinatlarındaki kırpma penceresi içerisinde tanımlı bir </a:t>
            </a:r>
            <a:r>
              <a:rPr lang="en-US" altLang="tr-TR" sz="1800" dirty="0" smtClean="0"/>
              <a:t>(</a:t>
            </a:r>
            <a:r>
              <a:rPr lang="en-US" altLang="tr-TR" sz="1800" i="1" dirty="0" err="1" smtClean="0"/>
              <a:t>x</a:t>
            </a:r>
            <a:r>
              <a:rPr lang="en-US" altLang="tr-TR" sz="1800" i="1" baseline="-25000" dirty="0" err="1" smtClean="0"/>
              <a:t>w</a:t>
            </a:r>
            <a:r>
              <a:rPr lang="tr-TR" altLang="tr-TR" sz="1800" i="1" baseline="-25000" dirty="0" smtClean="0"/>
              <a:t> </a:t>
            </a:r>
            <a:r>
              <a:rPr lang="en-US" altLang="tr-TR" sz="1800" i="1" dirty="0" smtClean="0"/>
              <a:t>, </a:t>
            </a:r>
            <a:r>
              <a:rPr lang="en-US" altLang="tr-TR" sz="1800" i="1" dirty="0" err="1"/>
              <a:t>y</a:t>
            </a:r>
            <a:r>
              <a:rPr lang="en-US" altLang="tr-TR" sz="1800" i="1" baseline="-25000" dirty="0" err="1"/>
              <a:t>w</a:t>
            </a:r>
            <a:r>
              <a:rPr lang="en-US" altLang="tr-TR" sz="1800" dirty="0" smtClean="0"/>
              <a:t>)</a:t>
            </a:r>
            <a:r>
              <a:rPr lang="tr-TR" altLang="tr-TR" sz="1800" dirty="0" smtClean="0"/>
              <a:t> noktası, birim kare içerisinde normalleştirilmiş bakış alanı koordinatlarında tanımlı bir </a:t>
            </a:r>
            <a:r>
              <a:rPr lang="en-US" altLang="tr-TR" sz="1800" dirty="0" smtClean="0"/>
              <a:t>(</a:t>
            </a:r>
            <a:r>
              <a:rPr lang="en-US" altLang="tr-TR" sz="1800" i="1" dirty="0" smtClean="0"/>
              <a:t>x</a:t>
            </a:r>
            <a:r>
              <a:rPr lang="en-US" altLang="tr-TR" sz="1800" i="1" baseline="-25000" dirty="0" smtClean="0"/>
              <a:t>v</a:t>
            </a:r>
            <a:r>
              <a:rPr lang="tr-TR" altLang="tr-TR" sz="1800" i="1" baseline="-25000" dirty="0" smtClean="0"/>
              <a:t> </a:t>
            </a:r>
            <a:r>
              <a:rPr lang="en-US" altLang="tr-TR" sz="1800" i="1" dirty="0" smtClean="0"/>
              <a:t>, </a:t>
            </a:r>
            <a:r>
              <a:rPr lang="en-US" altLang="tr-TR" sz="1800" i="1" dirty="0" err="1"/>
              <a:t>y</a:t>
            </a:r>
            <a:r>
              <a:rPr lang="en-US" altLang="tr-TR" sz="1800" i="1" baseline="-25000" dirty="0" err="1"/>
              <a:t>v</a:t>
            </a:r>
            <a:r>
              <a:rPr lang="en-US" altLang="tr-TR" sz="1800" dirty="0" smtClean="0"/>
              <a:t>)</a:t>
            </a:r>
            <a:r>
              <a:rPr lang="tr-TR" altLang="tr-TR" sz="1800" dirty="0" smtClean="0"/>
              <a:t> noktasına haritalanmıştır.</a:t>
            </a:r>
            <a:endParaRPr lang="tr-TR" altLang="tr-TR" sz="1800" dirty="0"/>
          </a:p>
          <a:p>
            <a:pPr lvl="1"/>
            <a:r>
              <a:rPr lang="tr-TR" altLang="tr-TR" sz="1400" dirty="0" smtClean="0"/>
              <a:t>İki noktanın ilgili dikdörtgenler içerisindeki görece konumları aynıdır.</a:t>
            </a:r>
          </a:p>
          <a:p>
            <a:pPr lvl="1"/>
            <a:r>
              <a:rPr lang="en-US" altLang="tr-TR" sz="1400" dirty="0"/>
              <a:t>(</a:t>
            </a:r>
            <a:r>
              <a:rPr lang="en-US" altLang="tr-TR" sz="1400" i="1" dirty="0" err="1"/>
              <a:t>x</a:t>
            </a:r>
            <a:r>
              <a:rPr lang="en-US" altLang="tr-TR" sz="1400" i="1" baseline="-25000" dirty="0" err="1"/>
              <a:t>w</a:t>
            </a:r>
            <a:r>
              <a:rPr lang="tr-TR" altLang="tr-TR" sz="1400" i="1" baseline="-25000" dirty="0"/>
              <a:t> </a:t>
            </a:r>
            <a:r>
              <a:rPr lang="en-US" altLang="tr-TR" sz="1400" i="1" dirty="0"/>
              <a:t>, </a:t>
            </a:r>
            <a:r>
              <a:rPr lang="en-US" altLang="tr-TR" sz="1400" i="1" dirty="0" err="1"/>
              <a:t>y</a:t>
            </a:r>
            <a:r>
              <a:rPr lang="en-US" altLang="tr-TR" sz="1400" i="1" baseline="-25000" dirty="0" err="1"/>
              <a:t>w</a:t>
            </a:r>
            <a:r>
              <a:rPr lang="en-US" altLang="tr-TR" sz="1400" dirty="0" smtClean="0"/>
              <a:t>)</a:t>
            </a:r>
            <a:r>
              <a:rPr lang="tr-TR" altLang="tr-TR" sz="1400" dirty="0" smtClean="0"/>
              <a:t> </a:t>
            </a:r>
            <a:r>
              <a:rPr lang="tr-TR" altLang="tr-TR" sz="1400" smtClean="0"/>
              <a:t>kırpma penceresinde</a:t>
            </a:r>
            <a:r>
              <a:rPr lang="en-US" altLang="tr-TR" sz="1400" smtClean="0"/>
              <a:t>ki</a:t>
            </a:r>
            <a:r>
              <a:rPr lang="tr-TR" altLang="tr-TR" sz="1400" smtClean="0"/>
              <a:t> </a:t>
            </a:r>
            <a:r>
              <a:rPr lang="tr-TR" altLang="tr-TR" sz="1400" dirty="0" smtClean="0"/>
              <a:t>merkez ise </a:t>
            </a:r>
            <a:r>
              <a:rPr lang="en-US" altLang="tr-TR" sz="1400" dirty="0"/>
              <a:t>(</a:t>
            </a:r>
            <a:r>
              <a:rPr lang="en-US" altLang="tr-TR" sz="1400" i="1" dirty="0"/>
              <a:t>x</a:t>
            </a:r>
            <a:r>
              <a:rPr lang="en-US" altLang="tr-TR" sz="1400" i="1" baseline="-25000" dirty="0"/>
              <a:t>v</a:t>
            </a:r>
            <a:r>
              <a:rPr lang="tr-TR" altLang="tr-TR" sz="1400" i="1" baseline="-25000" dirty="0"/>
              <a:t> </a:t>
            </a:r>
            <a:r>
              <a:rPr lang="en-US" altLang="tr-TR" sz="1400" i="1" dirty="0"/>
              <a:t>, </a:t>
            </a:r>
            <a:r>
              <a:rPr lang="en-US" altLang="tr-TR" sz="1400" i="1" dirty="0" err="1"/>
              <a:t>y</a:t>
            </a:r>
            <a:r>
              <a:rPr lang="en-US" altLang="tr-TR" sz="1400" i="1" baseline="-25000" dirty="0" err="1"/>
              <a:t>v</a:t>
            </a:r>
            <a:r>
              <a:rPr lang="en-US" altLang="tr-TR" sz="1400" dirty="0"/>
              <a:t>)</a:t>
            </a:r>
            <a:r>
              <a:rPr lang="tr-TR" altLang="tr-TR" sz="1400" dirty="0"/>
              <a:t> </a:t>
            </a:r>
            <a:r>
              <a:rPr lang="tr-TR" altLang="tr-TR" sz="1400" dirty="0" smtClean="0"/>
              <a:t> </a:t>
            </a:r>
            <a:r>
              <a:rPr lang="tr-TR" altLang="tr-TR" sz="1400" smtClean="0"/>
              <a:t>bakış alanında</a:t>
            </a:r>
            <a:r>
              <a:rPr lang="en-US" altLang="tr-TR" sz="1400" smtClean="0"/>
              <a:t>ki</a:t>
            </a:r>
            <a:r>
              <a:rPr lang="tr-TR" altLang="tr-TR" sz="1400" smtClean="0"/>
              <a:t> </a:t>
            </a:r>
            <a:r>
              <a:rPr lang="tr-TR" altLang="tr-TR" sz="1400" dirty="0" smtClean="0"/>
              <a:t>merkez noktası olur.</a:t>
            </a:r>
            <a:endParaRPr lang="tr-TR" sz="1400" dirty="0" smtClean="0"/>
          </a:p>
          <a:p>
            <a:pPr marL="0" indent="0">
              <a:buNone/>
            </a:pPr>
            <a:endParaRPr lang="tr-TR" sz="1600" dirty="0" smtClean="0"/>
          </a:p>
          <a:p>
            <a:endParaRPr lang="tr-TR" altLang="tr-TR" sz="1600" dirty="0" smtClean="0"/>
          </a:p>
        </p:txBody>
      </p:sp>
    </p:spTree>
    <p:extLst>
      <p:ext uri="{BB962C8B-B14F-4D97-AF65-F5344CB8AC3E}">
        <p14:creationId xmlns:p14="http://schemas.microsoft.com/office/powerpoint/2010/main" val="32125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4674384" y="5517232"/>
            <a:ext cx="2849944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kdörtgen 2"/>
          <p:cNvSpPr/>
          <p:nvPr/>
        </p:nvSpPr>
        <p:spPr>
          <a:xfrm>
            <a:off x="1331640" y="3573016"/>
            <a:ext cx="1656184" cy="7737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Kırpma Penceresini Normalleştirilmiş Bakış Alanına Haritalama</a:t>
            </a:r>
            <a:endParaRPr lang="en-US" altLang="tr-TR" dirty="0" smtClean="0"/>
          </a:p>
        </p:txBody>
      </p:sp>
      <p:pic>
        <p:nvPicPr>
          <p:cNvPr id="24579" name="AADGHWX0.jpg" descr="AADGHW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 bwMode="auto">
          <a:xfrm>
            <a:off x="4644008" y="1700808"/>
            <a:ext cx="4224390" cy="149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187220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1800" dirty="0" smtClean="0"/>
                  <a:t>Görece nokta konumlarını korumak için </a:t>
                </a:r>
              </a:p>
              <a:p>
                <a:pPr marL="357188" indent="0">
                  <a:buNone/>
                </a:pPr>
                <a:r>
                  <a:rPr lang="tr-TR" altLang="tr-TR" sz="1800" dirty="0" smtClean="0"/>
                  <a:t>şu koşul sağlanır:</a:t>
                </a:r>
              </a:p>
              <a:p>
                <a:endParaRPr lang="tr-TR" altLang="tr-TR" sz="1800" dirty="0" smtClean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altLang="tr-T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r-TR" altLang="tr-TR" sz="1800" dirty="0"/>
              </a:p>
              <a:p>
                <a:pPr marL="357188" indent="0">
                  <a:buNone/>
                </a:pPr>
                <a:endParaRPr lang="tr-TR" sz="1600" dirty="0" smtClean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tr-TR" altLang="tr-TR" sz="1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  <m:r>
                        <a:rPr lang="tr-TR" altLang="tr-TR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tr-TR" altLang="tr-TR" sz="18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tr-TR" altLang="tr-TR" sz="16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1872208"/>
              </a:xfrm>
              <a:blipFill rotWithShape="1">
                <a:blip r:embed="rId4"/>
                <a:stretch>
                  <a:fillRect l="-507" t="-1629" b="-3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6476864" y="3877828"/>
                <a:ext cx="2003369" cy="500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64" y="3877828"/>
                <a:ext cx="2003369" cy="500971"/>
              </a:xfrm>
              <a:prstGeom prst="rect">
                <a:avLst/>
              </a:prstGeom>
              <a:blipFill rotWithShape="1">
                <a:blip r:embed="rId5"/>
                <a:stretch>
                  <a:fillRect l="-18237" t="-92683" b="-17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835696" y="4332420"/>
                <a:ext cx="448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32420"/>
                <a:ext cx="44826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ağ Ayraç 4"/>
          <p:cNvSpPr/>
          <p:nvPr/>
        </p:nvSpPr>
        <p:spPr>
          <a:xfrm rot="5400000">
            <a:off x="5714435" y="1854518"/>
            <a:ext cx="471234" cy="50603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3063347" y="4733864"/>
                <a:ext cx="5804922" cy="1844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tr-TR" altLang="tr-TR" b="0" i="1" smtClean="0">
                                      <a:latin typeface="Cambria Math"/>
                                    </a:rPr>
                                    <m:t>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tr-TR" altLang="tr-TR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r-TR" dirty="0" smtClean="0"/>
              </a:p>
              <a:p>
                <a:endParaRPr lang="tr-T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tr-TR" altLang="tr-TR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47" y="4733864"/>
                <a:ext cx="5804922" cy="18443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5713672" y="6381328"/>
                <a:ext cx="771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72" y="6381328"/>
                <a:ext cx="77136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Bağlayıcı 8"/>
          <p:cNvCxnSpPr/>
          <p:nvPr/>
        </p:nvCxnSpPr>
        <p:spPr>
          <a:xfrm flipH="1">
            <a:off x="5004048" y="4509120"/>
            <a:ext cx="432048" cy="720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Düz Bağlayıcı 13"/>
          <p:cNvCxnSpPr/>
          <p:nvPr/>
        </p:nvCxnSpPr>
        <p:spPr>
          <a:xfrm flipH="1">
            <a:off x="7884368" y="4581128"/>
            <a:ext cx="432048" cy="720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8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2" grpId="0"/>
      <p:bldP spid="7" grpId="0"/>
      <p:bldP spid="5" grpId="0" animBg="1"/>
      <p:bldP spid="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/>
          <p:cNvSpPr/>
          <p:nvPr/>
        </p:nvSpPr>
        <p:spPr>
          <a:xfrm>
            <a:off x="627776" y="5229200"/>
            <a:ext cx="1855992" cy="11287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Kırpma Penceresini Normalleştirilmiş Bakış Alanına Haritalama</a:t>
            </a:r>
            <a:endParaRPr lang="en-US" altLang="tr-TR" dirty="0" smtClean="0"/>
          </a:p>
        </p:txBody>
      </p:sp>
      <p:pic>
        <p:nvPicPr>
          <p:cNvPr id="24579" name="AADGHWX0.jpg" descr="AADGHW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2"/>
          <a:stretch/>
        </p:blipFill>
        <p:spPr bwMode="auto">
          <a:xfrm>
            <a:off x="4644008" y="1700808"/>
            <a:ext cx="4224390" cy="149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1800" dirty="0" smtClean="0"/>
                  <a:t>Görece nokta konumlarını korumak için </a:t>
                </a:r>
              </a:p>
              <a:p>
                <a:pPr marL="357188" indent="0">
                  <a:buNone/>
                </a:pPr>
                <a:r>
                  <a:rPr lang="tr-TR" altLang="tr-TR" sz="1800" dirty="0" smtClean="0"/>
                  <a:t>şu koşul sağlanır:</a:t>
                </a:r>
              </a:p>
              <a:p>
                <a:endParaRPr lang="tr-TR" altLang="tr-TR" sz="1800" dirty="0" smtClean="0"/>
              </a:p>
              <a:p>
                <a:endParaRPr lang="tr-TR" altLang="tr-TR" sz="1800" dirty="0" smtClean="0"/>
              </a:p>
              <a:p>
                <a:pPr marL="357188" indent="0">
                  <a:buNone/>
                </a:pPr>
                <a:endParaRPr lang="tr-TR" sz="1600" dirty="0" smtClean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tr-TR" altLang="tr-TR" sz="1800" i="1" smtClean="0">
                          <a:latin typeface="Cambria Math"/>
                        </a:rPr>
                        <m:t>,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r-TR" altLang="tr-TR" sz="1800" i="1" dirty="0" smtClean="0">
                  <a:latin typeface="Cambria Math"/>
                </a:endParaRPr>
              </a:p>
              <a:p>
                <a:pPr marL="357188" indent="0">
                  <a:buNone/>
                </a:pPr>
                <a:endParaRPr lang="tr-TR" altLang="tr-TR" sz="1800" i="1" dirty="0" smtClean="0">
                  <a:latin typeface="Cambria Math"/>
                </a:endParaRP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tr-TR" altLang="tr-TR" sz="1800" i="1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r-TR" altLang="tr-TR" sz="1800" i="1" dirty="0" smtClean="0">
                  <a:latin typeface="Cambria Math"/>
                </a:endParaRPr>
              </a:p>
              <a:p>
                <a:pPr marL="357188" indent="0">
                  <a:buNone/>
                </a:pPr>
                <a:endParaRPr lang="tr-TR" altLang="tr-TR" sz="1800" i="1" dirty="0">
                  <a:latin typeface="Cambria Math"/>
                </a:endParaRP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.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tr-TR" altLang="tr-TR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tr-TR" altLang="tr-TR" sz="1800" i="1" dirty="0" smtClean="0">
                  <a:latin typeface="Cambria Math"/>
                </a:endParaRPr>
              </a:p>
              <a:p>
                <a:pPr marL="357188" indent="0">
                  <a:buNone/>
                </a:pPr>
                <a:endParaRPr lang="tr-TR" altLang="tr-TR" sz="1800" i="1" dirty="0" smtClean="0">
                  <a:latin typeface="Cambria Math"/>
                </a:endParaRP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.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tr-TR" altLang="tr-TR" sz="18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tr-TR" altLang="tr-TR" sz="16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  <a:blipFill rotWithShape="1">
                <a:blip r:embed="rId4"/>
                <a:stretch>
                  <a:fillRect l="-507" t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etin kutusu 12"/>
          <p:cNvSpPr txBox="1"/>
          <p:nvPr/>
        </p:nvSpPr>
        <p:spPr>
          <a:xfrm>
            <a:off x="2762671" y="5608902"/>
            <a:ext cx="398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Bakış alanına haritalama denklemleri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</p:spPr>
            <p:txBody>
              <a:bodyPr>
                <a:no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tr-TR" altLang="tr-TR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(</m:t>
                        </m:r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 smtClean="0"/>
                  <a:t> sabit konumuna göre kırpma penceresi bakış alanı penceresi boyutuna ölçeklenir.</a:t>
                </a:r>
              </a:p>
              <a:p>
                <a:pPr marL="357188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1800" dirty="0" smtClean="0"/>
              </a:p>
              <a:p>
                <a:pPr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tr-TR" alt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(</m:t>
                        </m:r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/>
                  <a:t> </a:t>
                </a:r>
                <a:r>
                  <a:rPr lang="en-US" altLang="tr-TR" sz="1800" dirty="0" smtClean="0"/>
                  <a:t>koordinatı </a:t>
                </a:r>
                <a:r>
                  <a:rPr lang="tr-TR" altLang="tr-TR" sz="1800" dirty="0" smtClean="0"/>
                  <a:t>bakış alanı </a:t>
                </a:r>
                <a:r>
                  <a:rPr lang="tr-TR" altLang="tr-TR" sz="1800" smtClean="0"/>
                  <a:t>sol </a:t>
                </a:r>
                <a:r>
                  <a:rPr lang="en-US" altLang="tr-TR" sz="1800" smtClean="0"/>
                  <a:t>alt</a:t>
                </a:r>
                <a:r>
                  <a:rPr lang="tr-TR" altLang="tr-TR" sz="1800" smtClean="0"/>
                  <a:t> </a:t>
                </a:r>
                <a:r>
                  <a:rPr lang="tr-TR" altLang="tr-TR" sz="1800" dirty="0" smtClean="0"/>
                  <a:t>koordinatı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(</m:t>
                        </m:r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i="1">
                        <a:latin typeface="Cambria Math"/>
                      </a:rPr>
                      <m:t>) </m:t>
                    </m:r>
                  </m:oMath>
                </a14:m>
                <a:r>
                  <a:rPr lang="tr-TR" altLang="tr-TR" sz="1800" dirty="0" smtClean="0"/>
                  <a:t>konumuna kaydırılır.</a:t>
                </a:r>
                <a:endParaRPr lang="tr-TR" altLang="tr-TR" sz="1800" dirty="0"/>
              </a:p>
              <a:p>
                <a:pPr marL="357188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1" i="1" smtClean="0">
                          <a:latin typeface="Cambria Math"/>
                          <a:ea typeface="Cambria Math"/>
                        </a:rPr>
                        <m:t>𝑻</m:t>
                      </m:r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b="0" i="1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i="1" dirty="0" smtClean="0">
                  <a:latin typeface="Cambria Math"/>
                </a:endParaRPr>
              </a:p>
              <a:p>
                <a:pPr>
                  <a:spcAft>
                    <a:spcPts val="1200"/>
                  </a:spcAft>
                  <a:buFont typeface="+mj-lt"/>
                  <a:buAutoNum type="arabicPeriod" startAt="3"/>
                </a:pPr>
                <a:r>
                  <a:rPr lang="en-US" altLang="tr-TR" sz="1800" smtClean="0"/>
                  <a:t>Normalize bakış alanına dönüşüm için birleşik dönüşüm matrisi türetilir.</a:t>
                </a:r>
                <a:endParaRPr lang="tr-TR" altLang="tr-TR" sz="1800" dirty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800" b="0" i="1" smtClean="0">
                              <a:latin typeface="Cambria Math"/>
                            </a:rPr>
                            <m:t>𝑛𝑜𝑟𝑚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𝑏𝑎𝑘𝚤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ş 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𝑎𝑙𝑎𝑛𝚤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800" b="0" i="1" smtClean="0">
                                  <a:latin typeface="Cambria Math"/>
                                </a:rPr>
                                <m:t>𝑘𝚤𝑟𝑝𝑚𝑎</m:t>
                              </m:r>
                              <m:r>
                                <a:rPr lang="tr-TR" sz="18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800" b="0" i="1" smtClean="0">
                                  <a:latin typeface="Cambria Math"/>
                                </a:rPr>
                                <m:t>𝑝𝑒𝑛𝑐𝑒𝑟𝑒𝑠𝑖</m:t>
                              </m:r>
                            </m:sub>
                          </m:sSub>
                        </m:e>
                      </m:sPre>
                      <m:r>
                        <a:rPr lang="tr-TR" sz="1800" i="1">
                          <a:latin typeface="Cambria Math"/>
                        </a:rPr>
                        <m:t>=</m:t>
                      </m:r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r>
                        <a:rPr lang="tr-TR" sz="1800" b="1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sz="1800" b="1" i="1" dirty="0" smtClean="0">
                          <a:latin typeface="Cambria Math"/>
                        </a:rPr>
                        <m:t>𝑺</m:t>
                      </m:r>
                      <m:r>
                        <a:rPr lang="tr-TR" altLang="tr-TR" sz="1800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tr-TR" altLang="tr-TR" sz="16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  <a:blipFill>
                <a:blip r:embed="rId3"/>
                <a:stretch>
                  <a:fillRect l="-651" t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tr-TR" altLang="tr-TR" sz="3200" dirty="0" smtClean="0"/>
              <a:t>Dönüşüm Matrisleriyle Dünya Koordinatlarından Bakış Alanı Koordinatlarına Geçiş</a:t>
            </a:r>
            <a:endParaRPr lang="en-US" altLang="tr-TR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444208" y="5733256"/>
                <a:ext cx="2627783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tr-TR" dirty="0" smtClean="0"/>
                  <a:t> önceki slaytta türetilen denklemler ile elde edilir.</a:t>
                </a:r>
                <a:endParaRPr lang="en-US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5733256"/>
                <a:ext cx="2627783" cy="945259"/>
              </a:xfrm>
              <a:prstGeom prst="rect">
                <a:avLst/>
              </a:prstGeom>
              <a:blipFill>
                <a:blip r:embed="rId4"/>
                <a:stretch>
                  <a:fillRect t="-2564" r="-3248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36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800" i="1" smtClean="0">
                              <a:latin typeface="Cambria Math"/>
                            </a:rPr>
                            <m:t>𝑛𝑜𝑟𝑚</m:t>
                          </m:r>
                          <m:r>
                            <a:rPr lang="tr-TR" altLang="tr-TR" sz="1800" i="1" smtClean="0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𝑏𝑎𝑘𝚤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ş 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𝑎𝑙𝑎𝑛𝚤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sz="1800" i="1">
                                  <a:latin typeface="Cambria Math"/>
                                </a:rPr>
                                <m:t>𝑘𝚤𝑟𝑝𝑚𝑎</m:t>
                              </m:r>
                              <m:r>
                                <a:rPr lang="tr-TR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800" i="1">
                                  <a:latin typeface="Cambria Math"/>
                                </a:rPr>
                                <m:t>𝑝𝑒𝑛𝑐𝑒𝑟𝑒𝑠𝑖</m:t>
                              </m:r>
                            </m:sub>
                          </m:sSub>
                        </m:e>
                      </m:sPre>
                      <m:r>
                        <a:rPr lang="tr-TR" sz="1800" i="1">
                          <a:latin typeface="Cambria Math"/>
                        </a:rPr>
                        <m:t>=</m:t>
                      </m:r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r>
                        <a:rPr lang="tr-TR" sz="1800" b="1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sz="1800" b="1" i="1" dirty="0">
                          <a:latin typeface="Cambria Math"/>
                        </a:rPr>
                        <m:t>𝑺</m:t>
                      </m:r>
                      <m:r>
                        <a:rPr lang="tr-TR" altLang="tr-TR" sz="18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marL="0" indent="0">
                  <a:buNone/>
                </a:pPr>
                <a:endParaRPr lang="tr-TR" altLang="tr-TR" sz="1800" dirty="0" smtClean="0"/>
              </a:p>
              <a:p>
                <a:r>
                  <a:rPr lang="tr-TR" altLang="tr-TR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(</m:t>
                        </m:r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8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8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1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 smtClean="0"/>
                  <a:t> haricindeki diğer bir köşe noktası da </a:t>
                </a:r>
                <a:r>
                  <a:rPr lang="tr-TR" altLang="tr-TR" sz="1800" b="0" i="0" dirty="0" smtClean="0">
                    <a:latin typeface="+mj-lt"/>
                  </a:rPr>
                  <a:t>ölçekleme için referans noktası olarak kullanılabilirdi.</a:t>
                </a:r>
                <a:endParaRPr lang="tr-TR" altLang="tr-TR" sz="1800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(</m:t>
                        </m:r>
                        <m:r>
                          <a:rPr lang="tr-TR" altLang="tr-TR" sz="16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6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600" b="0" i="1" smtClean="0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16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1600" b="0" i="1" smtClean="0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16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600" dirty="0"/>
                  <a:t> </a:t>
                </a:r>
                <a:r>
                  <a:rPr lang="tr-TR" altLang="tr-TR" sz="1600" dirty="0" smtClean="0"/>
                  <a:t>gibi </a:t>
                </a:r>
              </a:p>
              <a:p>
                <a:r>
                  <a:rPr lang="tr-TR" altLang="tr-TR" sz="1800" dirty="0" smtClean="0"/>
                  <a:t>Bu dönüşüm ile kırpma penceresi içindeki bir nokta bakış alanı içerisine dışındaki bir nokta ise bakış alanı dışına çevrilir.</a:t>
                </a:r>
              </a:p>
              <a:p>
                <a:r>
                  <a:rPr lang="tr-TR" altLang="tr-TR" sz="1800" i="0" dirty="0" smtClean="0">
                    <a:latin typeface="+mj-lt"/>
                  </a:rPr>
                  <a:t>Normalleştirilmiş bakış alanı koordinatları bu sürece benzer şekilde cihaz koordinatlarına dönüştürülür.</a:t>
                </a:r>
                <a:endParaRPr lang="tr-TR" altLang="tr-TR" sz="1800" i="1" dirty="0">
                  <a:latin typeface="Cambria Math"/>
                </a:endParaRPr>
              </a:p>
              <a:p>
                <a:endParaRPr lang="tr-TR" altLang="tr-TR" sz="1800" dirty="0" smtClean="0"/>
              </a:p>
              <a:p>
                <a:pPr marL="457200" lvl="1" indent="0">
                  <a:buNone/>
                </a:pPr>
                <a:endParaRPr lang="tr-TR" altLang="tr-TR" sz="180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tr-TR" altLang="tr-TR" sz="16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824536"/>
              </a:xfrm>
              <a:blipFill>
                <a:blip r:embed="rId3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tr-TR" altLang="tr-TR" sz="3200" dirty="0" smtClean="0"/>
              <a:t>Dönüşüm Matrisleriyle Dünya Koordinatlarından Bakış Alanı Koordinatlarına Geçiş</a:t>
            </a:r>
            <a:endParaRPr lang="en-US" altLang="tr-TR" sz="3200" dirty="0" smtClean="0"/>
          </a:p>
        </p:txBody>
      </p:sp>
    </p:spTree>
    <p:extLst>
      <p:ext uri="{BB962C8B-B14F-4D97-AF65-F5344CB8AC3E}">
        <p14:creationId xmlns:p14="http://schemas.microsoft.com/office/powerpoint/2010/main" val="42308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Kırpma ve Bakış Alanı Pencereleri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Kırpma penceresi (</a:t>
                </a:r>
                <a:r>
                  <a:rPr lang="tr-TR" dirty="0" err="1" smtClean="0"/>
                  <a:t>Clipping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window</a:t>
                </a:r>
                <a:r>
                  <a:rPr lang="tr-TR" dirty="0" smtClean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Piksel gösterimi amacıyla iki boyutlu bir sahnenin sadece bir kısmının </a:t>
                </a:r>
                <a:r>
                  <a:rPr lang="tr-TR" smtClean="0"/>
                  <a:t>seçilmesidir.</a:t>
                </a:r>
                <a:endParaRPr lang="en-US" smtClean="0"/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OpenGL fonksiyonu </a:t>
                </a:r>
                <a:r>
                  <a:rPr lang="en-US" smtClean="0"/>
                  <a:t>gluOrtho2D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(</m:t>
                        </m:r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 </m:t>
                        </m:r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dirty="0"/>
                  <a:t> 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Bakış alanı penceresi (</a:t>
                </a:r>
                <a:r>
                  <a:rPr lang="tr-TR" dirty="0" err="1" smtClean="0"/>
                  <a:t>Viewport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window</a:t>
                </a:r>
                <a:r>
                  <a:rPr lang="tr-TR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Kırpma penceresi içerisindeki nesneler bakış alanı içerisine haritalanır.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Gösterim penceresi içerisine yerleştirilen aslında bakış </a:t>
                </a:r>
                <a:r>
                  <a:rPr lang="tr-TR" smtClean="0"/>
                  <a:t>alanıdır.</a:t>
                </a:r>
                <a:endParaRPr lang="en-US" smtClean="0"/>
              </a:p>
              <a:p>
                <a:pPr lvl="1">
                  <a:lnSpc>
                    <a:spcPct val="120000"/>
                  </a:lnSpc>
                </a:pPr>
                <a:r>
                  <a:rPr lang="en-US" smtClean="0"/>
                  <a:t>OpenGL fonksiyonu glViewport(x, y, width, height)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Kırpma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Neyin </a:t>
                </a:r>
                <a:r>
                  <a:rPr lang="tr-TR"/>
                  <a:t>gösterileceğini </a:t>
                </a:r>
                <a:r>
                  <a:rPr lang="tr-TR" smtClean="0"/>
                  <a:t>belirler</a:t>
                </a:r>
                <a:r>
                  <a:rPr lang="en-US" smtClean="0"/>
                  <a:t>.</a:t>
                </a:r>
                <a:endParaRPr lang="tr-TR" dirty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Bakış alanı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Ekranda nerede </a:t>
                </a:r>
                <a:r>
                  <a:rPr lang="tr-TR" smtClean="0"/>
                  <a:t>gösterileceğini belirler</a:t>
                </a:r>
                <a:r>
                  <a:rPr lang="en-US" smtClean="0"/>
                  <a:t>.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Kırpma ve </a:t>
                </a:r>
                <a:r>
                  <a:rPr lang="tr-TR" dirty="0" smtClean="0"/>
                  <a:t>bakış alanı pencereleri daha rahat işlenebilir olduğundan genellikle dikdörtgendir.</a:t>
                </a:r>
              </a:p>
              <a:p>
                <a:pPr lvl="1">
                  <a:lnSpc>
                    <a:spcPct val="120000"/>
                  </a:lnSpc>
                </a:pPr>
                <a:endParaRPr lang="tr-TR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2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altLang="tr-TR" sz="3600" dirty="0"/>
              <a:t>Kırpma Penceresini Normalleştirilmiş Kareye ve Normalleştirilmiş Kareyi Ekranda Bakış Alanına Haritalama</a:t>
            </a:r>
            <a:endParaRPr lang="en-US" altLang="tr-TR" sz="3400" dirty="0" smtClean="0"/>
          </a:p>
        </p:txBody>
      </p:sp>
      <p:pic>
        <p:nvPicPr>
          <p:cNvPr id="26627" name="AADGHWY0.jpg" descr="AADGHW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3"/>
          <a:stretch/>
        </p:blipFill>
        <p:spPr bwMode="auto">
          <a:xfrm>
            <a:off x="479466" y="4424708"/>
            <a:ext cx="8226425" cy="210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İçerik Yer Tutucusu 2"/>
          <p:cNvSpPr>
            <a:spLocks noGrp="1"/>
          </p:cNvSpPr>
          <p:nvPr>
            <p:ph idx="1"/>
          </p:nvPr>
        </p:nvSpPr>
        <p:spPr>
          <a:xfrm>
            <a:off x="359968" y="1772816"/>
            <a:ext cx="8291264" cy="3096344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tr-TR" altLang="tr-TR" sz="2300" dirty="0" smtClean="0"/>
              <a:t>Alternatif olarak kırpma </a:t>
            </a:r>
            <a:r>
              <a:rPr lang="tr-TR" altLang="tr-TR" sz="2300" dirty="0"/>
              <a:t>penceresi içerisinde tanımlı bir </a:t>
            </a:r>
            <a:r>
              <a:rPr lang="en-US" altLang="tr-TR" sz="2300" dirty="0"/>
              <a:t>(</a:t>
            </a:r>
            <a:r>
              <a:rPr lang="en-US" altLang="tr-TR" sz="2300" i="1" dirty="0" err="1"/>
              <a:t>x</a:t>
            </a:r>
            <a:r>
              <a:rPr lang="en-US" altLang="tr-TR" sz="2300" i="1" baseline="-25000" dirty="0" err="1"/>
              <a:t>w</a:t>
            </a:r>
            <a:r>
              <a:rPr lang="tr-TR" altLang="tr-TR" sz="2300" i="1" baseline="-25000" dirty="0"/>
              <a:t> </a:t>
            </a:r>
            <a:r>
              <a:rPr lang="en-US" altLang="tr-TR" sz="2300" i="1" dirty="0"/>
              <a:t>, </a:t>
            </a:r>
            <a:r>
              <a:rPr lang="en-US" altLang="tr-TR" sz="2300" i="1" dirty="0" err="1"/>
              <a:t>y</a:t>
            </a:r>
            <a:r>
              <a:rPr lang="en-US" altLang="tr-TR" sz="2300" i="1" baseline="-25000" dirty="0" err="1"/>
              <a:t>w</a:t>
            </a:r>
            <a:r>
              <a:rPr lang="en-US" altLang="tr-TR" sz="2300" dirty="0"/>
              <a:t>)</a:t>
            </a:r>
            <a:r>
              <a:rPr lang="tr-TR" altLang="tr-TR" sz="2300" dirty="0"/>
              <a:t> </a:t>
            </a:r>
            <a:r>
              <a:rPr lang="tr-TR" altLang="tr-TR" sz="2300" dirty="0" smtClean="0"/>
              <a:t>noktası normalleştirilmiş koordinatlarda </a:t>
            </a:r>
            <a:r>
              <a:rPr lang="tr-TR" altLang="tr-TR" sz="2300" dirty="0"/>
              <a:t>tanımlı bir </a:t>
            </a:r>
            <a:r>
              <a:rPr lang="tr-TR" altLang="tr-TR" sz="2300" dirty="0" smtClean="0"/>
              <a:t>(</a:t>
            </a:r>
            <a:r>
              <a:rPr lang="en-US" altLang="tr-TR" sz="2300" i="1" dirty="0" err="1" smtClean="0"/>
              <a:t>x</a:t>
            </a:r>
            <a:r>
              <a:rPr lang="en-US" altLang="tr-TR" sz="2300" baseline="-25000" dirty="0" err="1" smtClean="0"/>
              <a:t>norm</a:t>
            </a:r>
            <a:r>
              <a:rPr lang="tr-TR" altLang="tr-TR" sz="2300" baseline="-25000" dirty="0" smtClean="0"/>
              <a:t> </a:t>
            </a:r>
            <a:r>
              <a:rPr lang="en-US" altLang="tr-TR" sz="2300" dirty="0" smtClean="0"/>
              <a:t>, </a:t>
            </a:r>
            <a:r>
              <a:rPr lang="en-US" altLang="tr-TR" sz="2300" i="1" dirty="0" err="1" smtClean="0"/>
              <a:t>y</a:t>
            </a:r>
            <a:r>
              <a:rPr lang="en-US" altLang="tr-TR" sz="2300" baseline="-25000" dirty="0" err="1" smtClean="0"/>
              <a:t>norm</a:t>
            </a:r>
            <a:r>
              <a:rPr lang="tr-TR" altLang="tr-TR" sz="2300" dirty="0" smtClean="0"/>
              <a:t>)</a:t>
            </a:r>
            <a:r>
              <a:rPr lang="en-US" altLang="tr-TR" sz="2300" dirty="0" smtClean="0"/>
              <a:t> </a:t>
            </a:r>
            <a:r>
              <a:rPr lang="tr-TR" altLang="tr-TR" sz="2300" dirty="0" smtClean="0"/>
              <a:t>noktasına haritalanır.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tr-TR" altLang="tr-TR" sz="2300" dirty="0" smtClean="0"/>
              <a:t>Ardından (</a:t>
            </a:r>
            <a:r>
              <a:rPr lang="en-US" altLang="tr-TR" sz="2300" i="1" dirty="0" err="1" smtClean="0"/>
              <a:t>x</a:t>
            </a:r>
            <a:r>
              <a:rPr lang="en-US" altLang="tr-TR" sz="2300" baseline="-25000" dirty="0" err="1" smtClean="0"/>
              <a:t>norm</a:t>
            </a:r>
            <a:r>
              <a:rPr lang="tr-TR" altLang="tr-TR" sz="2300" baseline="-25000" dirty="0" smtClean="0"/>
              <a:t> </a:t>
            </a:r>
            <a:r>
              <a:rPr lang="en-US" altLang="tr-TR" sz="2300" dirty="0" smtClean="0"/>
              <a:t>, </a:t>
            </a:r>
            <a:r>
              <a:rPr lang="en-US" altLang="tr-TR" sz="2300" i="1" dirty="0" err="1" smtClean="0"/>
              <a:t>y</a:t>
            </a:r>
            <a:r>
              <a:rPr lang="en-US" altLang="tr-TR" sz="2300" baseline="-25000" dirty="0" err="1" smtClean="0"/>
              <a:t>norm</a:t>
            </a:r>
            <a:r>
              <a:rPr lang="tr-TR" altLang="tr-TR" sz="2300" dirty="0"/>
              <a:t>)</a:t>
            </a:r>
            <a:r>
              <a:rPr lang="en-US" altLang="tr-TR" sz="2300" dirty="0"/>
              <a:t> </a:t>
            </a:r>
            <a:r>
              <a:rPr lang="tr-TR" altLang="tr-TR" sz="2300" dirty="0" smtClean="0"/>
              <a:t>noktası ekran koordinatlarında tanımlı bir </a:t>
            </a:r>
            <a:r>
              <a:rPr lang="en-US" altLang="tr-TR" sz="2300" dirty="0"/>
              <a:t>(</a:t>
            </a:r>
            <a:r>
              <a:rPr lang="en-US" altLang="tr-TR" sz="2300" i="1" dirty="0"/>
              <a:t>x</a:t>
            </a:r>
            <a:r>
              <a:rPr lang="en-US" altLang="tr-TR" sz="2300" i="1" baseline="-25000" dirty="0"/>
              <a:t>v</a:t>
            </a:r>
            <a:r>
              <a:rPr lang="tr-TR" altLang="tr-TR" sz="2300" i="1" baseline="-25000" dirty="0"/>
              <a:t> </a:t>
            </a:r>
            <a:r>
              <a:rPr lang="en-US" altLang="tr-TR" sz="2300" i="1" dirty="0"/>
              <a:t>, </a:t>
            </a:r>
            <a:r>
              <a:rPr lang="en-US" altLang="tr-TR" sz="2300" i="1" dirty="0" err="1"/>
              <a:t>y</a:t>
            </a:r>
            <a:r>
              <a:rPr lang="en-US" altLang="tr-TR" sz="2300" i="1" baseline="-25000" dirty="0" err="1"/>
              <a:t>v</a:t>
            </a:r>
            <a:r>
              <a:rPr lang="en-US" altLang="tr-TR" sz="2300" dirty="0"/>
              <a:t>)</a:t>
            </a:r>
            <a:r>
              <a:rPr lang="tr-TR" altLang="tr-TR" sz="2300" dirty="0"/>
              <a:t> bakış </a:t>
            </a:r>
            <a:r>
              <a:rPr lang="tr-TR" altLang="tr-TR" sz="2300" dirty="0" smtClean="0"/>
              <a:t>alanı koordinat noktasına haritalanır.</a:t>
            </a:r>
          </a:p>
          <a:p>
            <a:pPr>
              <a:spcBef>
                <a:spcPts val="600"/>
              </a:spcBef>
            </a:pPr>
            <a:r>
              <a:rPr lang="tr-TR" altLang="tr-TR" sz="2300" dirty="0" smtClean="0"/>
              <a:t>Bakış alanı koordinatlarına dönüşüm gerçekleşmeden önce nesneler normalleştirilmiş kareye göre kırpılır. </a:t>
            </a:r>
            <a:endParaRPr lang="tr-TR" altLang="tr-TR" sz="2300" dirty="0"/>
          </a:p>
          <a:p>
            <a:pPr marL="0" indent="0">
              <a:spcBef>
                <a:spcPts val="600"/>
              </a:spcBef>
              <a:buNone/>
            </a:pPr>
            <a:endParaRPr lang="tr-TR" altLang="tr-TR" sz="2400" dirty="0" smtClean="0"/>
          </a:p>
          <a:p>
            <a:pPr>
              <a:spcBef>
                <a:spcPts val="600"/>
              </a:spcBef>
            </a:pPr>
            <a:endParaRPr lang="tr-TR" sz="2400" dirty="0" smtClean="0"/>
          </a:p>
          <a:p>
            <a:pPr>
              <a:spcBef>
                <a:spcPts val="600"/>
              </a:spcBef>
            </a:pP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7996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altLang="tr-TR" sz="3600" dirty="0"/>
              <a:t>Kırpma Penceresini Normalleştirilmiş Kareye ve Normalleştirilmiş Kareyi Ekranda Bakış Alanına Haritalama</a:t>
            </a:r>
            <a:endParaRPr lang="en-US" altLang="tr-TR" sz="3400" dirty="0" smtClean="0"/>
          </a:p>
        </p:txBody>
      </p:sp>
      <p:pic>
        <p:nvPicPr>
          <p:cNvPr id="26627" name="AADGHWY0.jpg" descr="AADGHW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3"/>
          <a:stretch/>
        </p:blipFill>
        <p:spPr bwMode="auto">
          <a:xfrm>
            <a:off x="1187624" y="4869160"/>
            <a:ext cx="6756830" cy="172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59968" y="1772816"/>
                <a:ext cx="8291264" cy="288032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tr-TR" altLang="tr-TR" sz="2000" dirty="0" smtClean="0"/>
                  <a:t>Normalleştirilmiş kareye dönüşüm için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(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=−1</m:t>
                    </m:r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=−1</m:t>
                    </m:r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(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=1)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yerine konursa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600" i="1">
                              <a:latin typeface="Cambria Math"/>
                            </a:rPr>
                            <m:t>𝑛𝑜𝑟𝑚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1600" b="0" i="1" smtClean="0">
                              <a:latin typeface="Cambria Math"/>
                            </a:rPr>
                            <m:t>𝑘𝑎𝑟𝑒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/>
                                </a:rPr>
                                <m:t>𝑘𝚤𝑟𝑝𝑚𝑎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𝑝𝑒𝑛𝑐𝑒𝑟𝑒𝑠𝑖</m:t>
                              </m:r>
                            </m:sub>
                          </m:sSub>
                        </m:e>
                      </m:sPre>
                      <m:r>
                        <a:rPr lang="tr-TR" sz="1600" i="1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𝑻</m:t>
                      </m:r>
                      <m:r>
                        <a:rPr lang="tr-TR" sz="1600" b="1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sz="1600" b="1" i="1" dirty="0">
                          <a:latin typeface="Cambria Math"/>
                        </a:rPr>
                        <m:t>𝑺</m:t>
                      </m:r>
                      <m:r>
                        <a:rPr lang="tr-TR" altLang="tr-TR" sz="16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1600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6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600" dirty="0"/>
              </a:p>
              <a:p>
                <a:pPr marL="0" indent="0">
                  <a:buNone/>
                </a:pPr>
                <a:endParaRPr lang="tr-TR" altLang="tr-TR" sz="2400" dirty="0" smtClean="0"/>
              </a:p>
              <a:p>
                <a:endParaRPr 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6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68" y="1772816"/>
                <a:ext cx="8291264" cy="2880320"/>
              </a:xfrm>
              <a:blipFill>
                <a:blip r:embed="rId4"/>
                <a:stretch>
                  <a:fillRect l="-809" t="-1271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6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altLang="tr-TR" sz="3600" dirty="0"/>
              <a:t>Kırpma Penceresini Normalleştirilmiş Kareye ve Normalleştirilmiş Kareyi Ekranda Bakış Alanına Haritalama</a:t>
            </a:r>
            <a:endParaRPr lang="en-US" altLang="tr-TR" sz="3400" dirty="0" smtClean="0"/>
          </a:p>
        </p:txBody>
      </p:sp>
      <p:pic>
        <p:nvPicPr>
          <p:cNvPr id="26627" name="AADGHWY0.jpg" descr="AADGHW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3"/>
          <a:stretch/>
        </p:blipFill>
        <p:spPr bwMode="auto">
          <a:xfrm>
            <a:off x="1187624" y="4869160"/>
            <a:ext cx="6756830" cy="172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59968" y="1772816"/>
                <a:ext cx="8291264" cy="288032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tr-TR" altLang="tr-TR" sz="2000" dirty="0" smtClean="0"/>
                  <a:t>Ardından bakış alanına dönüşüm için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(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=−1</m:t>
                    </m:r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=−1</m:t>
                    </m:r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(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𝑎𝑥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=1)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yerine konursa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600" b="0" i="1" smtClean="0">
                              <a:latin typeface="Cambria Math"/>
                            </a:rPr>
                            <m:t>𝑏𝑎𝑘𝚤</m:t>
                          </m:r>
                          <m:r>
                            <a:rPr lang="tr-TR" altLang="tr-TR" sz="1600" b="0" i="1" smtClean="0">
                              <a:latin typeface="Cambria Math"/>
                            </a:rPr>
                            <m:t>ş 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𝑎𝑙𝑎𝑛𝚤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𝑘𝑎𝑟𝑒</m:t>
                              </m:r>
                            </m:sub>
                          </m:sSub>
                        </m:e>
                      </m:sPre>
                      <m:r>
                        <a:rPr lang="tr-TR" sz="1600" i="1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𝑻</m:t>
                      </m:r>
                      <m:r>
                        <a:rPr lang="tr-TR" sz="1600" b="1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sz="1600" b="1" i="1" dirty="0">
                          <a:latin typeface="Cambria Math"/>
                        </a:rPr>
                        <m:t>𝑺</m:t>
                      </m:r>
                      <m:r>
                        <a:rPr lang="tr-TR" altLang="tr-TR" sz="16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1600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6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6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6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6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6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600" dirty="0"/>
              </a:p>
              <a:p>
                <a:pPr marL="0" indent="0">
                  <a:buNone/>
                </a:pPr>
                <a:endParaRPr lang="tr-TR" altLang="tr-TR" sz="2400" dirty="0" smtClean="0"/>
              </a:p>
              <a:p>
                <a:endParaRPr 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6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68" y="1772816"/>
                <a:ext cx="8291264" cy="2880320"/>
              </a:xfrm>
              <a:blipFill>
                <a:blip r:embed="rId4"/>
                <a:stretch>
                  <a:fillRect l="-80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8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altLang="tr-TR" sz="3600" dirty="0"/>
              <a:t>Kırpma Penceresini Normalleştirilmiş Kareye ve Normalleştirilmiş Kareyi Ekranda Bakış Alanına Haritalama</a:t>
            </a:r>
            <a:endParaRPr lang="en-US" altLang="tr-TR" sz="3400" dirty="0" smtClean="0"/>
          </a:p>
        </p:txBody>
      </p:sp>
      <p:pic>
        <p:nvPicPr>
          <p:cNvPr id="26627" name="AADGHWY0.jpg" descr="AADGHW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3"/>
          <a:stretch/>
        </p:blipFill>
        <p:spPr bwMode="auto">
          <a:xfrm>
            <a:off x="1187624" y="4869160"/>
            <a:ext cx="6756830" cy="172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59968" y="1772816"/>
                <a:ext cx="8532512" cy="2880320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tr-TR" altLang="tr-TR" sz="2000" dirty="0" smtClean="0"/>
                  <a:t>Kırma penceresini bakış alanına taşıyan birleşik dönüşüm matrisi bulunur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tr-TR" altLang="tr-TR" sz="160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600" i="1">
                              <a:latin typeface="Cambria Math"/>
                            </a:rPr>
                            <m:t>𝑏𝑎𝑘𝚤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ş 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𝑎𝑙𝑎𝑛𝚤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/>
                                </a:rPr>
                                <m:t>𝑘𝚤𝑟𝑝𝑚𝑎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𝑝𝑒𝑛𝑐𝑒𝑟𝑒𝑠𝑖</m:t>
                              </m:r>
                            </m:sub>
                          </m:sSub>
                        </m:e>
                      </m:sPre>
                      <m:r>
                        <a:rPr lang="tr-TR" sz="1600" b="0" i="1" smtClean="0">
                          <a:latin typeface="Cambria Math"/>
                        </a:rPr>
                        <m:t>=</m:t>
                      </m:r>
                      <m:sPre>
                        <m:sPre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600" b="0" i="1" smtClean="0">
                              <a:latin typeface="Cambria Math"/>
                            </a:rPr>
                            <m:t>𝑏𝑎𝑘𝚤</m:t>
                          </m:r>
                          <m:r>
                            <a:rPr lang="tr-TR" altLang="tr-TR" sz="1600" b="0" i="1" smtClean="0">
                              <a:latin typeface="Cambria Math"/>
                            </a:rPr>
                            <m:t>ş 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𝑎𝑙𝑎𝑛𝚤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600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600" b="0" i="1" smtClean="0">
                                  <a:latin typeface="Cambria Math"/>
                                </a:rPr>
                                <m:t>𝑘𝑎𝑟𝑒</m:t>
                              </m:r>
                            </m:sub>
                          </m:sSub>
                        </m:e>
                      </m:sPre>
                      <m:r>
                        <a:rPr lang="tr-TR" sz="1600" b="1" i="1" dirty="0">
                          <a:latin typeface="Cambria Math"/>
                          <a:ea typeface="Cambria Math"/>
                        </a:rPr>
                        <m:t>×</m:t>
                      </m:r>
                      <m:sPre>
                        <m:sPre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1600" i="1">
                              <a:latin typeface="Cambria Math"/>
                            </a:rPr>
                            <m:t>𝑛𝑜𝑟𝑚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1600" i="1">
                              <a:latin typeface="Cambria Math"/>
                            </a:rPr>
                            <m:t>𝑘𝑎𝑟𝑒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6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600" i="1">
                                  <a:latin typeface="Cambria Math"/>
                                </a:rPr>
                                <m:t>𝑘𝚤𝑟𝑝𝑚𝑎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tr-TR" sz="1600" i="1">
                                  <a:latin typeface="Cambria Math"/>
                                </a:rPr>
                                <m:t>𝑝𝑒𝑛𝑐𝑒𝑟𝑒𝑠𝑖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tr-TR" sz="1600" i="1" dirty="0" smtClean="0">
                  <a:latin typeface="Cambria Math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tr-TR" sz="1300" i="1" dirty="0" smtClean="0">
                  <a:latin typeface="Cambria Math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3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3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3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b="0" i="1" smtClean="0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1300" b="1" i="1" dirty="0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3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3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altLang="tr-TR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3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tr-TR" altLang="tr-TR" sz="13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300" i="1">
                                                <a:latin typeface="Cambria Math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tr-TR" altLang="tr-TR" sz="1300" i="1">
                                        <a:latin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3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300" dirty="0"/>
              </a:p>
              <a:p>
                <a:pPr marL="0" indent="0">
                  <a:buNone/>
                </a:pPr>
                <a:endParaRPr lang="tr-TR" altLang="tr-TR" sz="2400" dirty="0" smtClean="0"/>
              </a:p>
              <a:p>
                <a:endParaRPr 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6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68" y="1772816"/>
                <a:ext cx="8532512" cy="2880320"/>
              </a:xfrm>
              <a:blipFill>
                <a:blip r:embed="rId4"/>
                <a:stretch>
                  <a:fillRect l="-786" t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1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Alanının Konumlandırılması </a:t>
            </a:r>
            <a:endParaRPr lang="en-US" altLang="tr-TR" dirty="0" smtClean="0"/>
          </a:p>
        </p:txBody>
      </p:sp>
      <p:pic>
        <p:nvPicPr>
          <p:cNvPr id="28675" name="AADGHWZ0.jpg" descr="AADGHW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9"/>
          <a:stretch/>
        </p:blipFill>
        <p:spPr bwMode="auto">
          <a:xfrm>
            <a:off x="5180079" y="2060848"/>
            <a:ext cx="390316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752528" cy="4896544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Genelde bakış alanının sol alt köşesi gösterim penceresinin sol alt köşesine göre yerleştirilir.</a:t>
            </a:r>
          </a:p>
          <a:p>
            <a:r>
              <a:rPr lang="tr-TR" altLang="tr-TR" sz="2000" dirty="0" smtClean="0"/>
              <a:t>Kırpma penceresinin eksen oranlarına göre bakış alanında nesne oranları değişir.</a:t>
            </a:r>
          </a:p>
          <a:p>
            <a:r>
              <a:rPr lang="tr-TR" altLang="tr-TR" sz="2000" dirty="0" smtClean="0"/>
              <a:t>Bakış alanı oranları gösterim penceresi oranlarıyla </a:t>
            </a:r>
            <a:r>
              <a:rPr lang="tr-TR" altLang="tr-TR" sz="2000" smtClean="0"/>
              <a:t>belirlenir.</a:t>
            </a:r>
            <a:endParaRPr lang="en-US" altLang="tr-TR" sz="2000" smtClean="0"/>
          </a:p>
          <a:p>
            <a:pPr lvl="1"/>
            <a:r>
              <a:rPr lang="en-US" altLang="tr-TR" sz="1600" smtClean="0"/>
              <a:t>Gösterim penceresi boyutu değiştirildiğinde bakış alanına uygun düzenlemeler yapılmazsa nesne görünümleri bozulur.</a:t>
            </a:r>
            <a:endParaRPr lang="tr-TR" altLang="tr-TR" sz="1600" dirty="0" smtClean="0"/>
          </a:p>
          <a:p>
            <a:r>
              <a:rPr lang="tr-TR" altLang="tr-TR" sz="2000" dirty="0" smtClean="0"/>
              <a:t>Bir gösterim penceresi içerisinde </a:t>
            </a:r>
            <a:r>
              <a:rPr lang="en-US" altLang="tr-TR" sz="2000" dirty="0" smtClean="0"/>
              <a:t>(</a:t>
            </a:r>
            <a:r>
              <a:rPr lang="en-US" altLang="tr-TR" sz="2000" i="1" dirty="0" err="1" smtClean="0"/>
              <a:t>x</a:t>
            </a:r>
            <a:r>
              <a:rPr lang="en-US" altLang="tr-TR" sz="2000" i="1" baseline="-25000" dirty="0" err="1" smtClean="0"/>
              <a:t>s</a:t>
            </a:r>
            <a:r>
              <a:rPr lang="en-US" altLang="tr-TR" sz="2000" i="1" dirty="0" smtClean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s</a:t>
            </a:r>
            <a:r>
              <a:rPr lang="en-US" altLang="tr-TR" sz="2000" i="1" dirty="0"/>
              <a:t> </a:t>
            </a:r>
            <a:r>
              <a:rPr lang="en-US" altLang="tr-TR" sz="2000" dirty="0" smtClean="0"/>
              <a:t>)</a:t>
            </a:r>
            <a:r>
              <a:rPr lang="tr-TR" altLang="tr-TR" sz="2000" dirty="0" smtClean="0"/>
              <a:t> koordinatlarındaki bir bakış alanı.</a:t>
            </a:r>
          </a:p>
          <a:p>
            <a:pPr marL="0" indent="0">
              <a:buNone/>
            </a:pPr>
            <a:endParaRPr 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4851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err="1" smtClean="0"/>
              <a:t>OpenGL</a:t>
            </a:r>
            <a:r>
              <a:rPr lang="tr-TR" altLang="tr-TR" dirty="0" smtClean="0"/>
              <a:t> Bakış Fonksiyonları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400" dirty="0" smtClean="0"/>
                  <a:t>OpenGL aslında 3-B bakış fonksiyonları barındırsa da bunlar 2-B’ye uyumlu olacak şekilde çalışır.</a:t>
                </a:r>
              </a:p>
              <a:p>
                <a:pPr algn="just"/>
                <a:r>
                  <a:rPr lang="en-US" sz="2400" smtClean="0"/>
                  <a:t>A</a:t>
                </a:r>
                <a:r>
                  <a:rPr lang="tr-TR" sz="2400" smtClean="0"/>
                  <a:t>yrıca </a:t>
                </a:r>
                <a:r>
                  <a:rPr lang="tr-TR" sz="2400" dirty="0" smtClean="0"/>
                  <a:t>2-B bakış koordinat sistemi olmadığı </a:t>
                </a:r>
                <a:r>
                  <a:rPr lang="tr-TR" sz="2400" smtClean="0"/>
                  <a:t>için </a:t>
                </a:r>
                <a:r>
                  <a:rPr lang="tr-TR" sz="2400"/>
                  <a:t>glMatrixMode(GL_PROJECTION) çağrılır</a:t>
                </a:r>
                <a:r>
                  <a:rPr lang="tr-TR" sz="2400" dirty="0" smtClean="0"/>
                  <a:t>.</a:t>
                </a:r>
              </a:p>
              <a:p>
                <a:pPr algn="just"/>
                <a:r>
                  <a:rPr lang="tr-TR" sz="2400" dirty="0" smtClean="0"/>
                  <a:t>Kırpma penceresi parametreleri projeksiyon dönüşümünün bir parçası olarak tanımlanır.</a:t>
                </a:r>
              </a:p>
              <a:p>
                <a:pPr algn="just"/>
                <a:r>
                  <a:rPr lang="tr-TR" sz="2400" dirty="0" smtClean="0"/>
                  <a:t>Projeksiyon matrisini açıkça birim matrisle </a:t>
                </a:r>
                <a:r>
                  <a:rPr lang="tr-TR" sz="2400" dirty="0" err="1" smtClean="0"/>
                  <a:t>ilklendirmek</a:t>
                </a:r>
                <a:r>
                  <a:rPr lang="tr-TR" sz="2400" dirty="0" smtClean="0"/>
                  <a:t> için </a:t>
                </a:r>
                <a:r>
                  <a:rPr lang="tr-TR" sz="2400" dirty="0" err="1" smtClean="0"/>
                  <a:t>glLoadIdentity</a:t>
                </a:r>
                <a:r>
                  <a:rPr lang="tr-TR" sz="2400" dirty="0" smtClean="0"/>
                  <a:t>() kullanılır.</a:t>
                </a:r>
              </a:p>
              <a:p>
                <a:pPr algn="just"/>
                <a:r>
                  <a:rPr lang="tr-TR" sz="2400" dirty="0" smtClean="0"/>
                  <a:t>2-B kırpma penceresinin sınırlarını tanımlamada gluOrtho2D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(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 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400" dirty="0" smtClean="0"/>
                  <a:t> kullanılır.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  <a:blipFill>
                <a:blip r:embed="rId3"/>
                <a:stretch>
                  <a:fillRect l="-1049" t="-1093"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0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gluOrtho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200" dirty="0" smtClean="0"/>
                  <a:t>Sahneyi ekrana yansıtmak için </a:t>
                </a:r>
                <a:r>
                  <a:rPr lang="tr-TR" altLang="tr-TR" sz="2200" dirty="0" err="1" smtClean="0"/>
                  <a:t>ortogonal</a:t>
                </a:r>
                <a:r>
                  <a:rPr lang="tr-TR" altLang="tr-TR" sz="2200" dirty="0" smtClean="0"/>
                  <a:t> bir projeksiyon belirler.</a:t>
                </a:r>
              </a:p>
              <a:p>
                <a:r>
                  <a:rPr lang="tr-TR" altLang="tr-TR" sz="2200" dirty="0" smtClean="0"/>
                  <a:t>3-B bir sahne </a:t>
                </a:r>
                <a:r>
                  <a:rPr lang="tr-TR" altLang="tr-TR" sz="2200" smtClean="0"/>
                  <a:t>için </a:t>
                </a:r>
                <a:r>
                  <a:rPr lang="en-US" altLang="tr-TR" sz="2200" smtClean="0"/>
                  <a:t>iki boyutlu</a:t>
                </a:r>
                <a:r>
                  <a:rPr lang="tr-TR" altLang="tr-TR" sz="2200" smtClean="0"/>
                  <a:t> </a:t>
                </a:r>
                <a:r>
                  <a:rPr lang="tr-TR" altLang="tr-TR" sz="2200" dirty="0" smtClean="0"/>
                  <a:t>x-y gösterim alanına dik paralel çizgiler boyunca nesneler yansıtılır.</a:t>
                </a:r>
              </a:p>
              <a:p>
                <a:r>
                  <a:rPr lang="tr-TR" sz="2200" dirty="0" smtClean="0"/>
                  <a:t>2-B sahneler için nesneler zaten </a:t>
                </a:r>
                <a:r>
                  <a:rPr lang="tr-TR" sz="2200" dirty="0" err="1" smtClean="0"/>
                  <a:t>x,y</a:t>
                </a:r>
                <a:r>
                  <a:rPr lang="tr-TR" sz="2200" dirty="0" smtClean="0"/>
                  <a:t> düzlemindedir</a:t>
                </a:r>
                <a:r>
                  <a:rPr lang="tr-TR" sz="2200" smtClean="0"/>
                  <a:t>. </a:t>
                </a:r>
                <a:endParaRPr lang="en-US" sz="2200" smtClean="0"/>
              </a:p>
              <a:p>
                <a:pPr lvl="1"/>
                <a:r>
                  <a:rPr lang="tr-TR" sz="1800" smtClean="0"/>
                  <a:t>Bu </a:t>
                </a:r>
                <a:r>
                  <a:rPr lang="tr-TR" sz="1800" dirty="0" smtClean="0"/>
                  <a:t>sebeple sadece nesne sınırlarını normalleştirilmiş koordinatlara çevirmeyi sağlar.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200" i="1">
                            <a:latin typeface="Cambria Math"/>
                          </a:rPr>
                          <m:t>(</m:t>
                        </m:r>
                        <m:r>
                          <a:rPr lang="tr-TR" altLang="tr-TR" sz="22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2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2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200" b="0" i="1" smtClean="0">
                        <a:latin typeface="Cambria Math"/>
                      </a:rPr>
                      <m:t>=−1</m:t>
                    </m:r>
                    <m:r>
                      <a:rPr lang="tr-TR" altLang="tr-TR" sz="2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200" i="1">
                            <a:latin typeface="Cambria Math"/>
                          </a:rPr>
                          <m:t> </m:t>
                        </m:r>
                        <m:r>
                          <a:rPr lang="tr-TR" altLang="tr-TR" sz="22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2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2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200" b="0" i="1" smtClean="0">
                        <a:latin typeface="Cambria Math"/>
                      </a:rPr>
                      <m:t>=1</m:t>
                    </m:r>
                    <m:r>
                      <a:rPr lang="tr-TR" altLang="tr-TR" sz="2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2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2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2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200" b="0" i="1" smtClean="0">
                        <a:latin typeface="Cambria Math"/>
                      </a:rPr>
                      <m:t>=−1</m:t>
                    </m:r>
                    <m:r>
                      <a:rPr lang="tr-TR" altLang="tr-TR" sz="2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2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2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2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200" b="0" i="1" smtClean="0">
                        <a:latin typeface="Cambria Math"/>
                      </a:rPr>
                      <m:t>=1</m:t>
                    </m:r>
                    <m:r>
                      <a:rPr lang="tr-TR" altLang="tr-TR" sz="2200" i="1">
                        <a:latin typeface="Cambria Math"/>
                      </a:rPr>
                      <m:t>)</m:t>
                    </m:r>
                  </m:oMath>
                </a14:m>
                <a:r>
                  <a:rPr lang="tr-TR" sz="2200" dirty="0" smtClean="0"/>
                  <a:t> aralığında normalleştirilmiş koordinatları kullanır.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22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altLang="tr-TR" sz="2200" i="1">
                            <a:latin typeface="Cambria Math"/>
                          </a:rPr>
                          <m:t>𝑛𝑜𝑟𝑚</m:t>
                        </m:r>
                        <m:r>
                          <a:rPr lang="tr-TR" altLang="tr-TR" sz="2200" i="1">
                            <a:latin typeface="Cambria Math"/>
                          </a:rPr>
                          <m:t> </m:t>
                        </m:r>
                        <m:r>
                          <a:rPr lang="tr-TR" altLang="tr-TR" sz="2200" i="1">
                            <a:latin typeface="Cambria Math"/>
                          </a:rPr>
                          <m:t>𝑘𝑎𝑟𝑒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2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2200" i="1">
                                <a:latin typeface="Cambria Math"/>
                              </a:rPr>
                              <m:t>𝑘𝚤𝑟𝑝𝑚𝑎</m:t>
                            </m:r>
                            <m:r>
                              <a:rPr lang="tr-TR" sz="2200" i="1">
                                <a:latin typeface="Cambria Math"/>
                              </a:rPr>
                              <m:t> </m:t>
                            </m:r>
                            <m:r>
                              <a:rPr lang="tr-TR" sz="2200" i="1">
                                <a:latin typeface="Cambria Math"/>
                              </a:rPr>
                              <m:t>𝑝𝑒𝑛𝑐𝑒𝑟𝑒𝑠𝑖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sz="2200" dirty="0" smtClean="0"/>
                  <a:t> dönüşüm matrisinin 3-B versiyonunu kullanarak kırpma penceresi norm kareye çevrilir.</a:t>
                </a:r>
              </a:p>
              <a:p>
                <a:r>
                  <a:rPr lang="tr-TR" sz="2200" dirty="0" smtClean="0"/>
                  <a:t>Norm kare dışında kalan alanlar gösterilmez.</a:t>
                </a:r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  <a:blipFill>
                <a:blip r:embed="rId3"/>
                <a:stretch>
                  <a:fillRect l="-899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69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glu</a:t>
            </a:r>
            <a:r>
              <a:rPr lang="tr-TR" smtClean="0"/>
              <a:t>Viewport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</p:spPr>
            <p:txBody>
              <a:bodyPr>
                <a:noAutofit/>
              </a:bodyPr>
              <a:lstStyle/>
              <a:p>
                <a:r>
                  <a:rPr lang="tr-TR" sz="2400" dirty="0" smtClean="0"/>
                  <a:t>gluViewport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(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,</m:t>
                    </m:r>
                    <m:r>
                      <a:rPr lang="tr-TR" altLang="tr-TR" sz="2400" b="0" i="1" smtClean="0">
                        <a:latin typeface="Cambria Math"/>
                      </a:rPr>
                      <m:t>𝑒𝑛</m:t>
                    </m:r>
                    <m:r>
                      <a:rPr lang="tr-TR" altLang="tr-TR" sz="2400" b="0" i="1" smtClean="0">
                        <a:latin typeface="Cambria Math"/>
                      </a:rPr>
                      <m:t>, </m:t>
                    </m:r>
                    <m:r>
                      <a:rPr lang="tr-TR" altLang="tr-TR" sz="2400" b="0" i="1" smtClean="0">
                        <a:latin typeface="Cambria Math"/>
                      </a:rPr>
                      <m:t>𝑏𝑜𝑦</m:t>
                    </m:r>
                    <m:r>
                      <a:rPr lang="tr-TR" altLang="tr-TR" sz="24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400" dirty="0" smtClean="0"/>
                  <a:t>.</a:t>
                </a:r>
              </a:p>
              <a:p>
                <a:r>
                  <a:rPr lang="tr-TR" altLang="tr-TR" sz="2400" dirty="0" smtClean="0"/>
                  <a:t>Aldığı parametreler gösterim penceresine nazaran ekran koordinatlarında tanımlıdır.</a:t>
                </a:r>
              </a:p>
              <a:p>
                <a:r>
                  <a:rPr lang="tr-TR" altLang="tr-TR" sz="2400" dirty="0" smtClean="0"/>
                  <a:t>Varsayılanda gösterim penceresi konum ve boyutlarıyla aynıdır.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altLang="tr-TR" sz="2400" i="1">
                            <a:latin typeface="Cambria Math"/>
                          </a:rPr>
                          <m:t>𝑏𝑎𝑘𝚤</m:t>
                        </m:r>
                        <m:r>
                          <a:rPr lang="tr-TR" altLang="tr-TR" sz="2400" i="1">
                            <a:latin typeface="Cambria Math"/>
                          </a:rPr>
                          <m:t>ş </m:t>
                        </m:r>
                        <m:r>
                          <a:rPr lang="tr-TR" altLang="tr-TR" sz="2400" i="1">
                            <a:latin typeface="Cambria Math"/>
                          </a:rPr>
                          <m:t>𝑎𝑙𝑎𝑛𝚤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𝑛𝑜𝑟𝑚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𝑘𝑎𝑟𝑒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altLang="tr-TR" sz="2400" dirty="0" smtClean="0"/>
                  <a:t> dönüşümü ile kırpılan norm kare bakış alanı koordinatlarına çevrilir.</a:t>
                </a:r>
              </a:p>
              <a:p>
                <a:r>
                  <a:rPr lang="tr-TR" altLang="tr-TR" sz="2400" dirty="0" err="1" smtClean="0"/>
                  <a:t>OpenGL’de</a:t>
                </a:r>
                <a:r>
                  <a:rPr lang="tr-TR" altLang="tr-TR" sz="2400" dirty="0" smtClean="0"/>
                  <a:t> birden fazla bakış alanı üretilebilir.</a:t>
                </a:r>
              </a:p>
              <a:p>
                <a:r>
                  <a:rPr lang="tr-TR" sz="2400" dirty="0"/>
                  <a:t>Mevcutta aktif olan bakış alanını sorgulamak için</a:t>
                </a:r>
              </a:p>
              <a:p>
                <a:pPr lvl="1"/>
                <a:r>
                  <a:rPr lang="tr-TR" sz="2000" dirty="0" err="1"/>
                  <a:t>glG</a:t>
                </a:r>
                <a:r>
                  <a:rPr lang="tr-TR" altLang="tr-TR" sz="2000" dirty="0" err="1"/>
                  <a:t>etIntegerv</a:t>
                </a:r>
                <a:r>
                  <a:rPr lang="tr-TR" altLang="tr-TR" sz="2000" dirty="0"/>
                  <a:t>(GL_VIEWPORT, </a:t>
                </a:r>
                <a:r>
                  <a:rPr lang="tr-TR" altLang="tr-TR" sz="2000" dirty="0" err="1"/>
                  <a:t>viewportDizi</a:t>
                </a:r>
                <a:r>
                  <a:rPr lang="tr-TR" altLang="tr-TR" sz="2000" dirty="0"/>
                  <a:t>)</a:t>
                </a:r>
              </a:p>
              <a:p>
                <a:pPr lvl="1"/>
                <a:r>
                  <a:rPr lang="tr-TR" altLang="tr-TR" sz="2000" dirty="0" err="1"/>
                  <a:t>viewportDizi</a:t>
                </a:r>
                <a:r>
                  <a:rPr lang="tr-TR" altLang="tr-TR" sz="2000" dirty="0"/>
                  <a:t> 4 elemanlı bir dizidir.</a:t>
                </a:r>
              </a:p>
              <a:p>
                <a:endParaRPr lang="tr-TR" altLang="tr-TR" sz="2400" dirty="0" smtClean="0"/>
              </a:p>
              <a:p>
                <a:endParaRPr lang="tr-TR" alt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464496"/>
              </a:xfrm>
              <a:blipFill>
                <a:blip r:embed="rId3"/>
                <a:stretch>
                  <a:fillRect l="-1049" t="-956" b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</a:t>
            </a:r>
            <a:r>
              <a:rPr lang="tr-TR" smtClean="0"/>
              <a:t>lut </a:t>
            </a:r>
            <a:r>
              <a:rPr lang="tr-TR" dirty="0" smtClean="0"/>
              <a:t>ile Pencere İdame Etme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4464496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Gösterim pencerelerini idamede </a:t>
            </a:r>
            <a:r>
              <a:rPr lang="tr-TR" altLang="tr-TR" sz="2400" dirty="0" err="1" smtClean="0"/>
              <a:t>glut</a:t>
            </a:r>
            <a:r>
              <a:rPr lang="tr-TR" altLang="tr-TR" sz="2400" dirty="0" smtClean="0"/>
              <a:t> fonksiyonları çalışır.</a:t>
            </a:r>
          </a:p>
          <a:p>
            <a:pPr lvl="1"/>
            <a:r>
              <a:rPr lang="tr-TR" altLang="tr-TR" sz="2000" dirty="0" err="1" smtClean="0"/>
              <a:t>glutInitWindowPosition</a:t>
            </a:r>
            <a:r>
              <a:rPr lang="tr-TR" altLang="tr-TR" sz="2000" dirty="0" smtClean="0"/>
              <a:t>(</a:t>
            </a:r>
            <a:r>
              <a:rPr lang="tr-TR" altLang="tr-TR" sz="2000" dirty="0" err="1" smtClean="0"/>
              <a:t>xPencereSolUst</a:t>
            </a:r>
            <a:r>
              <a:rPr lang="tr-TR" altLang="tr-TR" sz="2000" dirty="0" smtClean="0"/>
              <a:t>, </a:t>
            </a:r>
            <a:r>
              <a:rPr lang="tr-TR" altLang="tr-TR" sz="2000" dirty="0" err="1" smtClean="0"/>
              <a:t>yPencereSolUst</a:t>
            </a:r>
            <a:r>
              <a:rPr lang="tr-TR" altLang="tr-TR" sz="2000" dirty="0" smtClean="0"/>
              <a:t>)</a:t>
            </a:r>
          </a:p>
          <a:p>
            <a:pPr lvl="2"/>
            <a:r>
              <a:rPr lang="tr-TR" altLang="tr-TR" sz="1600" dirty="0" smtClean="0"/>
              <a:t>Varsayılan pencere konumu (-1,-1) olup yerini işletim sistemi belirler.</a:t>
            </a:r>
          </a:p>
          <a:p>
            <a:pPr lvl="1"/>
            <a:r>
              <a:rPr lang="tr-TR" altLang="tr-TR" sz="2000" dirty="0" err="1" smtClean="0"/>
              <a:t>glutInitWindowSize</a:t>
            </a:r>
            <a:r>
              <a:rPr lang="tr-TR" altLang="tr-TR" sz="2000" dirty="0" smtClean="0"/>
              <a:t>(</a:t>
            </a:r>
            <a:r>
              <a:rPr lang="tr-TR" altLang="tr-TR" sz="2000" dirty="0" err="1" smtClean="0"/>
              <a:t>xEni</a:t>
            </a:r>
            <a:r>
              <a:rPr lang="tr-TR" altLang="tr-TR" sz="2000" dirty="0" smtClean="0"/>
              <a:t>, </a:t>
            </a:r>
            <a:r>
              <a:rPr lang="tr-TR" altLang="tr-TR" sz="2000" dirty="0" err="1" smtClean="0"/>
              <a:t>yBoyu</a:t>
            </a:r>
            <a:r>
              <a:rPr lang="tr-TR" altLang="tr-TR" sz="2000" dirty="0" smtClean="0"/>
              <a:t>)</a:t>
            </a:r>
          </a:p>
          <a:p>
            <a:pPr lvl="2"/>
            <a:r>
              <a:rPr lang="tr-TR" altLang="tr-TR" sz="1600" dirty="0" smtClean="0"/>
              <a:t>Varsayılan (300,300)’dür.</a:t>
            </a:r>
          </a:p>
          <a:p>
            <a:pPr lvl="1"/>
            <a:r>
              <a:rPr lang="tr-TR" altLang="tr-TR" sz="2000" dirty="0" err="1" smtClean="0"/>
              <a:t>pencereNo</a:t>
            </a:r>
            <a:r>
              <a:rPr lang="tr-TR" altLang="tr-TR" sz="2000" dirty="0" smtClean="0"/>
              <a:t> = </a:t>
            </a:r>
            <a:r>
              <a:rPr lang="tr-TR" altLang="tr-TR" sz="2000" dirty="0" err="1" smtClean="0">
                <a:latin typeface="+mj-lt"/>
              </a:rPr>
              <a:t>glutCreateWindow</a:t>
            </a:r>
            <a:r>
              <a:rPr lang="tr-TR" altLang="tr-TR" sz="2000" dirty="0" smtClean="0">
                <a:latin typeface="+mj-lt"/>
              </a:rPr>
              <a:t>(</a:t>
            </a:r>
            <a:r>
              <a:rPr lang="tr-TR" altLang="tr-TR" sz="2000" dirty="0" smtClean="0">
                <a:latin typeface="+mj-lt"/>
                <a:cs typeface="Arial"/>
              </a:rPr>
              <a:t>″Pencere ismi″</a:t>
            </a:r>
            <a:r>
              <a:rPr lang="tr-TR" altLang="tr-TR" sz="2000" dirty="0" smtClean="0">
                <a:latin typeface="+mj-lt"/>
              </a:rPr>
              <a:t>)</a:t>
            </a:r>
          </a:p>
          <a:p>
            <a:pPr lvl="2"/>
            <a:r>
              <a:rPr lang="tr-TR" altLang="tr-TR" sz="1600" dirty="0" smtClean="0">
                <a:latin typeface="+mj-lt"/>
              </a:rPr>
              <a:t>Pencereyi oluşturur ve varsayılanda son açılan pencereye çizim yapılır.</a:t>
            </a:r>
          </a:p>
          <a:p>
            <a:pPr lvl="1"/>
            <a:r>
              <a:rPr lang="tr-TR" altLang="tr-TR" sz="2000" dirty="0" err="1" smtClean="0">
                <a:latin typeface="+mj-lt"/>
              </a:rPr>
              <a:t>glutSetWindow</a:t>
            </a:r>
            <a:r>
              <a:rPr lang="tr-TR" altLang="tr-TR" sz="2000" dirty="0" smtClean="0">
                <a:latin typeface="+mj-lt"/>
              </a:rPr>
              <a:t>(</a:t>
            </a:r>
            <a:r>
              <a:rPr lang="tr-TR" altLang="tr-TR" sz="2000" dirty="0" err="1" smtClean="0"/>
              <a:t>pencereNo</a:t>
            </a:r>
            <a:r>
              <a:rPr lang="tr-TR" altLang="tr-TR" sz="2000" dirty="0" smtClean="0">
                <a:latin typeface="+mj-lt"/>
              </a:rPr>
              <a:t>)</a:t>
            </a:r>
          </a:p>
          <a:p>
            <a:pPr lvl="2"/>
            <a:r>
              <a:rPr lang="tr-TR" altLang="tr-TR" sz="1600" dirty="0" err="1" smtClean="0"/>
              <a:t>pencereNo</a:t>
            </a:r>
            <a:r>
              <a:rPr lang="tr-TR" altLang="tr-TR" sz="1600" dirty="0" smtClean="0"/>
              <a:t> verilen pencereye çizim sağlar.</a:t>
            </a:r>
            <a:endParaRPr lang="tr-TR" altLang="tr-TR" sz="1600" dirty="0" smtClean="0">
              <a:latin typeface="+mj-lt"/>
            </a:endParaRPr>
          </a:p>
          <a:p>
            <a:pPr lvl="1"/>
            <a:r>
              <a:rPr lang="tr-TR" altLang="tr-TR" sz="2000" dirty="0" err="1" smtClean="0"/>
              <a:t>glutDestroyWindow</a:t>
            </a:r>
            <a:r>
              <a:rPr lang="tr-TR" altLang="tr-TR" sz="2000" dirty="0" smtClean="0"/>
              <a:t>(</a:t>
            </a:r>
            <a:r>
              <a:rPr lang="tr-TR" altLang="tr-TR" sz="2000" dirty="0" err="1" smtClean="0"/>
              <a:t>pencereNo</a:t>
            </a:r>
            <a:r>
              <a:rPr lang="tr-TR" altLang="tr-TR" sz="2000" dirty="0"/>
              <a:t>)</a:t>
            </a:r>
          </a:p>
          <a:p>
            <a:pPr lvl="2"/>
            <a:r>
              <a:rPr lang="tr-TR" altLang="tr-TR" sz="1600" dirty="0" err="1"/>
              <a:t>pencereNo</a:t>
            </a:r>
            <a:r>
              <a:rPr lang="tr-TR" altLang="tr-TR" sz="1600" dirty="0"/>
              <a:t> verilen </a:t>
            </a:r>
            <a:r>
              <a:rPr lang="tr-TR" altLang="tr-TR" sz="1600" dirty="0" smtClean="0"/>
              <a:t>pencereyi ekrandan kaldırır.</a:t>
            </a:r>
          </a:p>
          <a:p>
            <a:pPr lvl="1"/>
            <a:r>
              <a:rPr lang="tr-TR" altLang="tr-TR" sz="2000" dirty="0" err="1" smtClean="0"/>
              <a:t>pencereNo</a:t>
            </a:r>
            <a:r>
              <a:rPr lang="tr-TR" altLang="tr-TR" sz="2000" dirty="0" smtClean="0"/>
              <a:t> = </a:t>
            </a:r>
            <a:r>
              <a:rPr lang="tr-TR" altLang="tr-TR" sz="2000" dirty="0" err="1" smtClean="0"/>
              <a:t>glutGetWindow</a:t>
            </a:r>
            <a:r>
              <a:rPr lang="tr-TR" altLang="tr-TR" sz="2000" dirty="0" smtClean="0"/>
              <a:t>()</a:t>
            </a:r>
          </a:p>
          <a:p>
            <a:pPr lvl="2"/>
            <a:r>
              <a:rPr lang="tr-TR" altLang="tr-TR" sz="1600" dirty="0" smtClean="0"/>
              <a:t>O esnada çizim yapılan pencerenin numarasını döner</a:t>
            </a:r>
            <a:endParaRPr lang="tr-TR" altLang="tr-TR" sz="1600" dirty="0"/>
          </a:p>
          <a:p>
            <a:endParaRPr lang="tr-TR" altLang="tr-TR" sz="2400" dirty="0" smtClean="0">
              <a:latin typeface="+mj-lt"/>
            </a:endParaRPr>
          </a:p>
          <a:p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418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Kırpma Algoritmaları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görüntü bileşeninin kırpma penceresi içinde kalan kısımlarını belirler.</a:t>
            </a:r>
          </a:p>
          <a:p>
            <a:r>
              <a:rPr lang="tr-TR" sz="2400" dirty="0" smtClean="0"/>
              <a:t>Etkin uygulamalar için normalleştirilmiş koordinatlarda gerçekleşir. </a:t>
            </a:r>
          </a:p>
          <a:p>
            <a:pPr lvl="1"/>
            <a:r>
              <a:rPr lang="tr-TR" sz="2000" dirty="0" smtClean="0"/>
              <a:t>Çünkü bu durumda tüm geometrik ve bakış dönüşüm matrisleri kırpmadan önce sahneye uygulanmış olur.</a:t>
            </a:r>
          </a:p>
          <a:p>
            <a:r>
              <a:rPr lang="tr-TR" sz="2400" dirty="0" smtClean="0"/>
              <a:t>Farklı grafik öğeleri için kırpma işlemleri</a:t>
            </a:r>
          </a:p>
          <a:p>
            <a:pPr lvl="1"/>
            <a:r>
              <a:rPr lang="tr-TR" sz="2000" dirty="0" smtClean="0"/>
              <a:t>Nokta kırpma</a:t>
            </a:r>
          </a:p>
          <a:p>
            <a:pPr lvl="1"/>
            <a:r>
              <a:rPr lang="tr-TR" sz="2000" dirty="0" smtClean="0"/>
              <a:t>Doğru kırpma</a:t>
            </a:r>
          </a:p>
          <a:p>
            <a:pPr lvl="1"/>
            <a:r>
              <a:rPr lang="tr-TR" sz="2000" dirty="0" smtClean="0"/>
              <a:t>Poligon kırpma</a:t>
            </a:r>
          </a:p>
          <a:p>
            <a:pPr lvl="1"/>
            <a:r>
              <a:rPr lang="tr-TR" sz="2000" dirty="0" smtClean="0"/>
              <a:t>Eğri kırpma</a:t>
            </a:r>
          </a:p>
          <a:p>
            <a:pPr lvl="1"/>
            <a:r>
              <a:rPr lang="tr-TR" sz="2000" dirty="0" smtClean="0"/>
              <a:t>Metin kırpma</a:t>
            </a:r>
          </a:p>
        </p:txBody>
      </p:sp>
    </p:spTree>
    <p:extLst>
      <p:ext uri="{BB962C8B-B14F-4D97-AF65-F5344CB8AC3E}">
        <p14:creationId xmlns:p14="http://schemas.microsoft.com/office/powerpoint/2010/main" val="11967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Kırpma ve Bakış Alanı Pencereleri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Bakış alanının boyutu ve konumu değiştirilerek gösterilen sahnenin ekranda farklı konum ve oranlarda çizilmesi sağlanır.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Sabit bakış alanında azalan kırpma pencereleri boyutları ile sahnenin belirli bir bölümüne yakınlaşılır.</a:t>
            </a:r>
          </a:p>
          <a:p>
            <a:pPr lvl="1">
              <a:lnSpc>
                <a:spcPct val="120000"/>
              </a:lnSpc>
            </a:pPr>
            <a:r>
              <a:rPr lang="tr-TR" dirty="0" err="1" smtClean="0"/>
              <a:t>Zoom</a:t>
            </a:r>
            <a:r>
              <a:rPr lang="tr-TR" dirty="0" smtClean="0"/>
              <a:t> etkisi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Kaydırılan kırpma pencereleri ile sahnede gezinme etkisi oluşturulur.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Birden fazla bakış alanı ile sahnenin farklı kısımları aynı anda ekranda gösterilir.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Kırpma sadece bakış süreçlerinde değil farklı uygulamalarda da kullanılır.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pencere idame sistemlerinde, 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çizim boyama uygulamalarında </a:t>
            </a:r>
            <a:r>
              <a:rPr lang="tr-TR" smtClean="0"/>
              <a:t>ilgisiz kısımları</a:t>
            </a:r>
            <a:r>
              <a:rPr lang="en-US" smtClean="0"/>
              <a:t>n</a:t>
            </a:r>
            <a:r>
              <a:rPr lang="tr-TR" smtClean="0"/>
              <a:t> </a:t>
            </a:r>
            <a:r>
              <a:rPr lang="tr-TR" dirty="0" smtClean="0"/>
              <a:t>silinmesinde</a:t>
            </a:r>
          </a:p>
          <a:p>
            <a:pPr>
              <a:lnSpc>
                <a:spcPct val="120000"/>
              </a:lnSpc>
            </a:pPr>
            <a:endParaRPr lang="tr-TR" dirty="0" smtClean="0"/>
          </a:p>
          <a:p>
            <a:pPr>
              <a:lnSpc>
                <a:spcPct val="120000"/>
              </a:lnSpc>
            </a:pPr>
            <a:endParaRPr lang="tr-TR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Nokta Kırpma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309634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400" dirty="0" smtClean="0"/>
                  <a:t>Diğer kırpma yaklaşımlarından az kullanılsa da parçacıklarla modellenen sistemler için uygulanabilir.</a:t>
                </a:r>
              </a:p>
              <a:p>
                <a:pPr lvl="1" algn="just"/>
                <a:r>
                  <a:rPr lang="tr-TR" sz="2000" dirty="0" smtClean="0"/>
                  <a:t>Bulutlar, deniz köpüğü, duman, patlama vb.</a:t>
                </a:r>
              </a:p>
              <a:p>
                <a:pPr algn="just"/>
                <a:r>
                  <a:rPr lang="tr-TR" sz="2400" dirty="0" smtClean="0"/>
                  <a:t>Kırpma penceresi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(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 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400" dirty="0" smtClean="0"/>
                  <a:t> ile tanımlıysa</a:t>
                </a:r>
              </a:p>
              <a:p>
                <a:pPr algn="just"/>
                <a:r>
                  <a:rPr lang="tr-TR" altLang="tr-TR" sz="2400" dirty="0" smtClean="0"/>
                  <a:t>İki boyutta tanımlı bir </a:t>
                </a:r>
                <a14:m>
                  <m:oMath xmlns:m="http://schemas.openxmlformats.org/officeDocument/2006/math">
                    <m:r>
                      <a:rPr lang="tr-TR" altLang="tr-TR" sz="2400" b="1" i="0" smtClean="0">
                        <a:latin typeface="Cambria Math"/>
                      </a:rPr>
                      <m:t>𝐏</m:t>
                    </m:r>
                    <m:r>
                      <a:rPr lang="tr-TR" altLang="tr-TR" sz="2400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tr-T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tr-TR" altLang="tr-TR" sz="2400" b="0" i="1" smtClean="0">
                        <a:latin typeface="Cambria Math"/>
                      </a:rPr>
                      <m:t>)</m:t>
                    </m:r>
                    <m:r>
                      <a:rPr lang="tr-TR" altLang="tr-T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/>
                  <a:t>noktası şu kırpma denklemlerini sağlıyorsa ekranda gösterilir.</a:t>
                </a:r>
              </a:p>
              <a:p>
                <a:pPr algn="just"/>
                <a:endParaRPr lang="tr-TR" altLang="tr-TR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tr-TR" altLang="tr-TR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tr-TR" sz="24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tr-TR" altLang="tr-T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3096344"/>
              </a:xfrm>
              <a:blipFill>
                <a:blip r:embed="rId3"/>
                <a:stretch>
                  <a:fillRect l="-1049" t="-1575" r="-1124" b="-2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5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Doğru Kırpma</a:t>
            </a:r>
            <a:endParaRPr lang="en-US" altLang="tr-TR" dirty="0" smtClean="0"/>
          </a:p>
        </p:txBody>
      </p:sp>
      <p:pic>
        <p:nvPicPr>
          <p:cNvPr id="30723" name="AADGHCM0.jpg" descr="AADGHC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8"/>
          <a:stretch/>
        </p:blipFill>
        <p:spPr bwMode="auto">
          <a:xfrm>
            <a:off x="457761" y="3284984"/>
            <a:ext cx="8226425" cy="3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Dikdörtgen kırpma penceresi kullanılarak yine düz doğru parçaları kırpılabilir. </a:t>
            </a:r>
            <a:endParaRPr 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56411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smtClean="0"/>
              <a:t>Cohen-Sutherland</a:t>
            </a:r>
            <a:r>
              <a:rPr lang="tr-TR" altLang="tr-TR" smtClean="0"/>
              <a:t> </a:t>
            </a:r>
            <a:r>
              <a:rPr lang="tr-TR" altLang="tr-TR" dirty="0" smtClean="0"/>
              <a:t>Yöntemi I</a:t>
            </a:r>
            <a:endParaRPr lang="en-US" altLang="tr-TR" dirty="0" smtClean="0"/>
          </a:p>
        </p:txBody>
      </p:sp>
      <p:pic>
        <p:nvPicPr>
          <p:cNvPr id="32771" name="AADGHXB0.jpg" descr="AADGHX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 bwMode="auto">
          <a:xfrm>
            <a:off x="2828392" y="4077072"/>
            <a:ext cx="3231257" cy="258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3096344"/>
          </a:xfrm>
        </p:spPr>
        <p:txBody>
          <a:bodyPr>
            <a:noAutofit/>
          </a:bodyPr>
          <a:lstStyle/>
          <a:p>
            <a:pPr algn="just"/>
            <a:r>
              <a:rPr lang="en-US" altLang="tr-TR" sz="2400" smtClean="0"/>
              <a:t>Cohen-Sutherland </a:t>
            </a:r>
            <a:r>
              <a:rPr lang="tr-TR" altLang="tr-TR" sz="2400" dirty="0" smtClean="0"/>
              <a:t>yöntemiyle bir uç noktanın kırpma penceresine göre hangi bölgede kaldığı kodlanır.</a:t>
            </a:r>
          </a:p>
          <a:p>
            <a:pPr algn="just"/>
            <a:r>
              <a:rPr lang="tr-TR" altLang="tr-TR" sz="2400" dirty="0" smtClean="0"/>
              <a:t>4 bit noktanın görece konumunu kodlamak için yeterlidir. </a:t>
            </a:r>
          </a:p>
          <a:p>
            <a:pPr algn="just"/>
            <a:r>
              <a:rPr lang="tr-TR" altLang="tr-TR" sz="2400" dirty="0" smtClean="0"/>
              <a:t>Kırpma penceresi sınırlarına göre kodlamada </a:t>
            </a:r>
            <a:r>
              <a:rPr lang="tr-TR" altLang="tr-TR" sz="2400" dirty="0"/>
              <a:t>kullanılan sıralama Üst-Alt-Sağ-Sol </a:t>
            </a:r>
            <a:r>
              <a:rPr lang="tr-TR" altLang="tr-TR" sz="2400" dirty="0" smtClean="0"/>
              <a:t>şeklindedir.</a:t>
            </a:r>
            <a:endParaRPr 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4335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</a:t>
            </a:r>
            <a:r>
              <a:rPr lang="tr-TR" altLang="tr-TR" sz="2400" smtClean="0"/>
              <a:t>doğrunun </a:t>
            </a:r>
            <a:r>
              <a:rPr lang="en-US" altLang="tr-TR" sz="2400" smtClean="0"/>
              <a:t>bir </a:t>
            </a:r>
            <a:r>
              <a:rPr lang="tr-TR" altLang="tr-TR" sz="2400" smtClean="0"/>
              <a:t>uç </a:t>
            </a:r>
            <a:r>
              <a:rPr lang="tr-TR" altLang="tr-TR" sz="2400" dirty="0" smtClean="0"/>
              <a:t>noktasının kırpma penceresi sınırlarına göre konumunu belirlemek için kullanılan dokuz ikili bölge kodu.</a:t>
            </a:r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pPr algn="just"/>
            <a:r>
              <a:rPr lang="tr-TR" altLang="tr-TR" sz="2400" dirty="0" smtClean="0"/>
              <a:t>Bir doğrunun iki </a:t>
            </a:r>
            <a:r>
              <a:rPr lang="tr-TR" altLang="tr-TR" sz="2400" dirty="0"/>
              <a:t>uç noktası için de </a:t>
            </a:r>
            <a:r>
              <a:rPr lang="en-US" altLang="tr-TR" sz="2400" dirty="0"/>
              <a:t>Cohen- Sutherland </a:t>
            </a:r>
            <a:r>
              <a:rPr lang="tr-TR" altLang="tr-TR" sz="2400" dirty="0"/>
              <a:t>yöntemine göre kodlama yapılır</a:t>
            </a:r>
            <a:r>
              <a:rPr lang="tr-TR" altLang="tr-TR" sz="2400" dirty="0" smtClean="0"/>
              <a:t>.</a:t>
            </a:r>
            <a:endParaRPr lang="tr-TR" altLang="tr-TR" sz="2400" dirty="0"/>
          </a:p>
        </p:txBody>
      </p:sp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Cohen- Sutherland</a:t>
            </a:r>
            <a:r>
              <a:rPr lang="tr-TR" altLang="tr-TR" dirty="0"/>
              <a:t> Yöntemi </a:t>
            </a:r>
            <a:r>
              <a:rPr lang="tr-TR" altLang="tr-TR" dirty="0" smtClean="0"/>
              <a:t>II</a:t>
            </a:r>
            <a:endParaRPr lang="en-US" altLang="tr-TR" dirty="0" smtClean="0"/>
          </a:p>
        </p:txBody>
      </p:sp>
      <p:pic>
        <p:nvPicPr>
          <p:cNvPr id="34819" name="AADGHXC0.jpg" descr="AADGHX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 bwMode="auto">
          <a:xfrm>
            <a:off x="2411760" y="2708920"/>
            <a:ext cx="3489751" cy="232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Doğrular ve Kırpma Penceresi</a:t>
            </a:r>
            <a:endParaRPr lang="en-US" altLang="tr-TR" dirty="0" smtClean="0"/>
          </a:p>
        </p:txBody>
      </p:sp>
      <p:pic>
        <p:nvPicPr>
          <p:cNvPr id="36867" name="AADGHXD0.jpg" descr="AADGHX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7"/>
          <a:stretch/>
        </p:blipFill>
        <p:spPr bwMode="auto">
          <a:xfrm>
            <a:off x="5004048" y="1988840"/>
            <a:ext cx="3788545" cy="35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320480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kırpma penceresi bölgesinden diğerine uzanan doğrular kırpma penceresini kesebilir veya bir ya da birden çok kırpma penceresi sınırıyla pencere içine girmeden kesişebilir. </a:t>
            </a:r>
          </a:p>
          <a:p>
            <a:r>
              <a:rPr lang="tr-TR" sz="2400" dirty="0" smtClean="0"/>
              <a:t>Burada kırpma işlemi için doğrunun kırpma penceresinin sınırlarını hangi noktada kestiğini belirlemek önemlidir.</a:t>
            </a:r>
          </a:p>
        </p:txBody>
      </p:sp>
    </p:spTree>
    <p:extLst>
      <p:ext uri="{BB962C8B-B14F-4D97-AF65-F5344CB8AC3E}">
        <p14:creationId xmlns:p14="http://schemas.microsoft.com/office/powerpoint/2010/main" val="18473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smtClean="0"/>
              <a:t>Doğrular ve </a:t>
            </a:r>
            <a:r>
              <a:rPr lang="tr-TR" altLang="tr-TR" dirty="0"/>
              <a:t>Kırpma Penceresi</a:t>
            </a:r>
            <a:endParaRPr lang="en-US" altLang="tr-TR" dirty="0" smtClean="0"/>
          </a:p>
        </p:txBody>
      </p:sp>
      <p:pic>
        <p:nvPicPr>
          <p:cNvPr id="38915" name="AADGHXE0.jpg" descr="AADGHX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5"/>
          <a:stretch/>
        </p:blipFill>
        <p:spPr bwMode="auto">
          <a:xfrm>
            <a:off x="5508104" y="1916832"/>
            <a:ext cx="3483230" cy="454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256584" cy="453650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 dirty="0" smtClean="0"/>
                  <a:t>Sol, sağ, alt ve üst sırasında pencere sınırlarıyla kırpılmış bir doğru parçası için 1 ila 4 arası etiketlenmiş dört kesişim noktası verilmiştir.</a:t>
                </a:r>
              </a:p>
              <a:p>
                <a:r>
                  <a:rPr lang="tr-TR" altLang="tr-TR" sz="2000" dirty="0" smtClean="0"/>
                  <a:t>Öncelikle doğrunun uç noktaları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 smtClean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20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 </m:t>
                    </m:r>
                  </m:oMath>
                </a14:m>
                <a:r>
                  <a:rPr lang="tr-TR" altLang="tr-TR" sz="2000" dirty="0" smtClean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𝑒𝑛𝑑</m:t>
                        </m:r>
                      </m:sub>
                    </m:sSub>
                    <m:r>
                      <a:rPr lang="tr-TR" altLang="tr-TR" sz="20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𝑒𝑛𝑑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𝑒𝑛𝑑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 </m:t>
                    </m:r>
                  </m:oMath>
                </a14:m>
                <a:r>
                  <a:rPr lang="tr-TR" altLang="tr-TR" sz="2000" dirty="0" smtClean="0"/>
                  <a:t>için eğim belirlenir.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</a:rPr>
                      <m:t>𝑚</m:t>
                    </m:r>
                    <m:r>
                      <a:rPr lang="tr-TR" altLang="tr-TR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𝑒𝑛𝑑</m:t>
                            </m:r>
                          </m:sub>
                        </m:sSub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𝑒𝑛𝑑</m:t>
                            </m:r>
                          </m:sub>
                        </m:sSub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tr-TR" altLang="tr-TR" sz="2000" dirty="0" smtClean="0"/>
                  <a:t> </a:t>
                </a:r>
              </a:p>
              <a:p>
                <a:r>
                  <a:rPr lang="tr-TR" altLang="tr-TR" sz="2000" dirty="0" smtClean="0"/>
                  <a:t>Ardından  doğru denklemi yazılır.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20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,   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20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20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tr-TR" altLang="tr-TR" sz="2000" dirty="0"/>
              </a:p>
              <a:p>
                <a:pPr marL="0" indent="0" algn="ctr">
                  <a:buNone/>
                </a:pPr>
                <a:endParaRPr lang="tr-TR" altLang="tr-TR" sz="2000" dirty="0" smtClean="0"/>
              </a:p>
              <a:p>
                <a:pPr marL="0" indent="0" algn="ctr">
                  <a:buNone/>
                </a:pPr>
                <a:endParaRPr lang="tr-TR" altLang="tr-TR" sz="2000" dirty="0" smtClean="0"/>
              </a:p>
              <a:p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256584" cy="4536504"/>
              </a:xfrm>
              <a:blipFill rotWithShape="1">
                <a:blip r:embed="rId4"/>
                <a:stretch>
                  <a:fillRect l="-1044" t="-672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1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smtClean="0"/>
              <a:t>Doğrular ve </a:t>
            </a:r>
            <a:r>
              <a:rPr lang="tr-TR" altLang="tr-TR" dirty="0"/>
              <a:t>Kırpma Penceresi</a:t>
            </a:r>
            <a:endParaRPr lang="en-US" altLang="tr-TR" dirty="0" smtClean="0"/>
          </a:p>
        </p:txBody>
      </p:sp>
      <p:pic>
        <p:nvPicPr>
          <p:cNvPr id="38915" name="AADGHXE0.jpg" descr="AADGHX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5"/>
          <a:stretch/>
        </p:blipFill>
        <p:spPr bwMode="auto">
          <a:xfrm>
            <a:off x="5580112" y="1988840"/>
            <a:ext cx="3483230" cy="454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256584" cy="453650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 dirty="0" smtClean="0"/>
                  <a:t>Doğrunun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=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altLang="tr-TR" sz="2000" dirty="0" smtClean="0"/>
                  <a:t> veya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=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𝑎𝑥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altLang="tr-TR" sz="2000" dirty="0" smtClean="0"/>
                  <a:t> olduğu durumlar için y koordinatları belirlenir.</a:t>
                </a:r>
              </a:p>
              <a:p>
                <a:endParaRPr lang="tr-TR" altLang="tr-TR" sz="2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0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,1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𝑚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  <a:endParaRPr lang="tr-TR" altLang="tr-TR" sz="2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𝑒𝑛𝑑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r>
                            <a:rPr lang="tr-TR" altLang="tr-TR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tr-TR" altLang="tr-TR" sz="2000" b="0" i="1" smtClean="0">
                                      <a:latin typeface="Cambria Math"/>
                                    </a:rPr>
                                    <m:t>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tr-TR" sz="2000" dirty="0" smtClean="0"/>
              </a:p>
              <a:p>
                <a:pPr marL="0" indent="0" algn="ctr">
                  <a:buNone/>
                </a:pPr>
                <a:endParaRPr lang="tr-TR" altLang="tr-TR" sz="2000" dirty="0"/>
              </a:p>
              <a:p>
                <a:r>
                  <a:rPr lang="tr-TR" altLang="tr-TR" sz="2000" dirty="0"/>
                  <a:t>Doğrunun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  <m:r>
                          <a:rPr lang="tr-TR" altLang="tr-TR" sz="2000" i="1">
                            <a:latin typeface="Cambria Math"/>
                          </a:rPr>
                          <m:t>=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altLang="tr-TR" sz="2000" dirty="0"/>
                  <a:t> veya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  <m:r>
                          <a:rPr lang="tr-TR" altLang="tr-TR" sz="2000" i="1">
                            <a:latin typeface="Cambria Math"/>
                          </a:rPr>
                          <m:t>=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altLang="tr-TR" sz="2000" dirty="0"/>
                  <a:t> olduğu durumlar için </a:t>
                </a:r>
                <a:r>
                  <a:rPr lang="tr-TR" altLang="tr-TR" sz="2000" dirty="0" smtClean="0"/>
                  <a:t>x </a:t>
                </a:r>
                <a:r>
                  <a:rPr lang="tr-TR" altLang="tr-TR" sz="2000" dirty="0"/>
                  <a:t>koordinatları belirlenir</a:t>
                </a:r>
                <a:r>
                  <a:rPr lang="tr-TR" altLang="tr-TR" sz="2000" dirty="0" smtClean="0"/>
                  <a:t>.</a:t>
                </a:r>
              </a:p>
              <a:p>
                <a:endParaRPr lang="tr-TR" altLang="tr-TR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𝑒𝑛𝑑</m:t>
                          </m:r>
                          <m:r>
                            <a:rPr lang="tr-TR" altLang="tr-TR" sz="2000" b="0" i="1" smtClean="0">
                              <a:latin typeface="Cambria Math"/>
                            </a:rPr>
                            <m:t>,3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2000" b="0" i="1" smtClean="0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200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tr-TR" altLang="tr-TR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0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r>
                            <a:rPr lang="tr-TR" altLang="tr-TR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200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tr-TR" altLang="tr-TR" sz="2000" dirty="0"/>
              </a:p>
              <a:p>
                <a:pPr marL="0" indent="0" algn="ctr">
                  <a:buNone/>
                </a:pPr>
                <a:endParaRPr lang="tr-TR" altLang="tr-TR" sz="2000" dirty="0" smtClean="0"/>
              </a:p>
              <a:p>
                <a:pPr marL="0" indent="0" algn="ctr">
                  <a:buNone/>
                </a:pPr>
                <a:endParaRPr lang="tr-TR" altLang="tr-TR" sz="2000" dirty="0" smtClean="0"/>
              </a:p>
              <a:p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256584" cy="4536504"/>
              </a:xfrm>
              <a:blipFill rotWithShape="1">
                <a:blip r:embed="rId4"/>
                <a:stretch>
                  <a:fillRect l="-1044" t="-538" r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2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AADGHXF0.jpg" descr="AADGHXF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"/>
          <a:stretch/>
        </p:blipFill>
        <p:spPr bwMode="auto">
          <a:xfrm>
            <a:off x="5029236" y="161257"/>
            <a:ext cx="3970378" cy="669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395536" y="1628800"/>
            <a:ext cx="4968552" cy="482453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tr-TR" sz="2200" dirty="0"/>
              <a:t>(V</a:t>
            </a:r>
            <a:r>
              <a:rPr lang="en-US" altLang="tr-TR" sz="2200" baseline="-25000" dirty="0"/>
              <a:t>1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2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3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4</a:t>
            </a:r>
            <a:r>
              <a:rPr lang="en-US" altLang="tr-TR" sz="2200" dirty="0"/>
              <a:t>, </a:t>
            </a:r>
            <a:r>
              <a:rPr lang="en-US" altLang="tr-TR" sz="2200" dirty="0" smtClean="0"/>
              <a:t>V</a:t>
            </a:r>
            <a:r>
              <a:rPr lang="en-US" altLang="tr-TR" sz="2200" baseline="-25000" dirty="0" smtClean="0"/>
              <a:t>5</a:t>
            </a:r>
            <a:r>
              <a:rPr lang="en-US" altLang="tr-TR" sz="2200" dirty="0" smtClean="0"/>
              <a:t>)</a:t>
            </a:r>
            <a:r>
              <a:rPr lang="tr-TR" altLang="tr-TR" sz="2200" dirty="0" smtClean="0"/>
              <a:t> noktalarıyla tanımlı konkav bir poligon kırpma penceresi </a:t>
            </a:r>
            <a:r>
              <a:rPr lang="en-US" altLang="tr-TR" sz="2200" dirty="0"/>
              <a:t>(V</a:t>
            </a:r>
            <a:r>
              <a:rPr lang="en-US" altLang="tr-TR" sz="2200" baseline="-25000" dirty="0"/>
              <a:t>1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2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3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4</a:t>
            </a:r>
            <a:r>
              <a:rPr lang="en-US" altLang="tr-TR" sz="2200" dirty="0" smtClean="0"/>
              <a:t>)</a:t>
            </a:r>
            <a:r>
              <a:rPr lang="tr-TR" altLang="tr-TR" sz="2200" dirty="0" smtClean="0"/>
              <a:t> noktalarıyla tanımlı konveks bir poligona çevrilir.</a:t>
            </a:r>
          </a:p>
          <a:p>
            <a:pPr>
              <a:spcAft>
                <a:spcPts val="600"/>
              </a:spcAft>
            </a:pPr>
            <a:r>
              <a:rPr lang="en-US" altLang="tr-TR" sz="2200" dirty="0" smtClean="0"/>
              <a:t>P</a:t>
            </a:r>
            <a:r>
              <a:rPr lang="en-US" altLang="tr-TR" sz="2200" baseline="-25000" dirty="0" smtClean="0"/>
              <a:t>1</a:t>
            </a:r>
            <a:r>
              <a:rPr lang="en-US" altLang="tr-TR" sz="2200" dirty="0" smtClean="0"/>
              <a:t>P</a:t>
            </a:r>
            <a:r>
              <a:rPr lang="en-US" altLang="tr-TR" sz="2200" baseline="-25000" dirty="0" smtClean="0"/>
              <a:t>2</a:t>
            </a:r>
            <a:r>
              <a:rPr lang="en-US" altLang="tr-TR" sz="2200" dirty="0" smtClean="0"/>
              <a:t> </a:t>
            </a:r>
            <a:r>
              <a:rPr lang="tr-TR" altLang="tr-TR" sz="2200" dirty="0" smtClean="0"/>
              <a:t>doğru parçasının dışarıda kalan kısımları </a:t>
            </a:r>
            <a:r>
              <a:rPr lang="tr-TR" altLang="tr-TR" sz="2200" dirty="0"/>
              <a:t>k</a:t>
            </a:r>
            <a:r>
              <a:rPr lang="tr-TR" altLang="tr-TR" sz="2200" dirty="0" smtClean="0"/>
              <a:t>onveks kırpma penceresi kullanılarak kesilir. </a:t>
            </a:r>
          </a:p>
          <a:p>
            <a:pPr>
              <a:spcAft>
                <a:spcPts val="600"/>
              </a:spcAft>
            </a:pPr>
            <a:r>
              <a:rPr lang="tr-TR" altLang="tr-TR" sz="2200" dirty="0" smtClean="0"/>
              <a:t>Elde edilen </a:t>
            </a:r>
            <a:r>
              <a:rPr lang="en-US" altLang="tr-TR" sz="2200" dirty="0" smtClean="0"/>
              <a:t>P</a:t>
            </a:r>
            <a:r>
              <a:rPr lang="en-US" altLang="tr-TR" sz="2200" i="1" dirty="0"/>
              <a:t>'</a:t>
            </a:r>
            <a:r>
              <a:rPr lang="en-US" altLang="tr-TR" sz="2200" dirty="0"/>
              <a:t> </a:t>
            </a:r>
            <a:r>
              <a:rPr lang="en-US" altLang="tr-TR" sz="2200" baseline="-25000" dirty="0"/>
              <a:t>1</a:t>
            </a:r>
            <a:r>
              <a:rPr lang="en-US" altLang="tr-TR" sz="2200" dirty="0"/>
              <a:t>P</a:t>
            </a:r>
            <a:r>
              <a:rPr lang="en-US" altLang="tr-TR" sz="2200" i="1" dirty="0"/>
              <a:t>'</a:t>
            </a:r>
            <a:r>
              <a:rPr lang="en-US" altLang="tr-TR" sz="2200" dirty="0"/>
              <a:t> </a:t>
            </a:r>
            <a:r>
              <a:rPr lang="en-US" altLang="tr-TR" sz="2200" baseline="-25000" dirty="0" smtClean="0"/>
              <a:t>2</a:t>
            </a:r>
            <a:r>
              <a:rPr lang="tr-TR" altLang="tr-TR" sz="2200" dirty="0"/>
              <a:t> </a:t>
            </a:r>
            <a:r>
              <a:rPr lang="tr-TR" altLang="tr-TR" sz="2200" dirty="0" smtClean="0"/>
              <a:t>doğru parçası ardından </a:t>
            </a:r>
            <a:r>
              <a:rPr lang="en-US" altLang="tr-TR" sz="2200" dirty="0" smtClean="0"/>
              <a:t>(</a:t>
            </a:r>
            <a:r>
              <a:rPr lang="en-US" altLang="tr-TR" sz="2200" dirty="0"/>
              <a:t>V</a:t>
            </a:r>
            <a:r>
              <a:rPr lang="en-US" altLang="tr-TR" sz="2200" baseline="-25000" dirty="0"/>
              <a:t>1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5</a:t>
            </a:r>
            <a:r>
              <a:rPr lang="en-US" altLang="tr-TR" sz="2200" dirty="0"/>
              <a:t>, V</a:t>
            </a:r>
            <a:r>
              <a:rPr lang="en-US" altLang="tr-TR" sz="2200" baseline="-25000" dirty="0"/>
              <a:t>4</a:t>
            </a:r>
            <a:r>
              <a:rPr lang="en-US" altLang="tr-TR" sz="2200" dirty="0"/>
              <a:t>) </a:t>
            </a:r>
            <a:r>
              <a:rPr lang="tr-TR" altLang="tr-TR" sz="2200" dirty="0" smtClean="0"/>
              <a:t>üçgenine göre değerlendirilir ve </a:t>
            </a:r>
            <a:r>
              <a:rPr lang="en-US" altLang="tr-TR" sz="2200" dirty="0" smtClean="0"/>
              <a:t>P</a:t>
            </a:r>
            <a:r>
              <a:rPr lang="en-US" altLang="tr-TR" sz="2200" i="1" dirty="0"/>
              <a:t>'</a:t>
            </a:r>
            <a:r>
              <a:rPr lang="en-US" altLang="tr-TR" sz="2200" dirty="0"/>
              <a:t> </a:t>
            </a:r>
            <a:r>
              <a:rPr lang="en-US" altLang="tr-TR" sz="2200" baseline="-25000" dirty="0"/>
              <a:t>1</a:t>
            </a:r>
            <a:r>
              <a:rPr lang="en-US" altLang="tr-TR" sz="2200" dirty="0"/>
              <a:t>P</a:t>
            </a:r>
            <a:r>
              <a:rPr lang="en-US" altLang="tr-TR" sz="2200" i="1" dirty="0" smtClean="0"/>
              <a:t>''</a:t>
            </a:r>
            <a:r>
              <a:rPr lang="tr-TR" altLang="tr-TR" sz="2200" baseline="-25000" dirty="0" smtClean="0"/>
              <a:t>1</a:t>
            </a:r>
            <a:r>
              <a:rPr lang="en-US" altLang="tr-TR" sz="2200" dirty="0" smtClean="0"/>
              <a:t> </a:t>
            </a:r>
            <a:r>
              <a:rPr lang="tr-TR" altLang="tr-TR" sz="2200" dirty="0" smtClean="0"/>
              <a:t>iç doğru parçası kesilir ve sonuçta </a:t>
            </a:r>
            <a:r>
              <a:rPr lang="en-US" altLang="tr-TR" sz="2200" dirty="0" smtClean="0"/>
              <a:t> </a:t>
            </a:r>
            <a:r>
              <a:rPr lang="en-US" altLang="tr-TR" sz="2200" dirty="0"/>
              <a:t>P</a:t>
            </a:r>
            <a:r>
              <a:rPr lang="en-US" altLang="tr-TR" sz="2200" i="1" dirty="0"/>
              <a:t>'</a:t>
            </a:r>
            <a:r>
              <a:rPr lang="en-US" altLang="tr-TR" sz="2200" i="1" dirty="0" smtClean="0"/>
              <a:t>'</a:t>
            </a:r>
            <a:r>
              <a:rPr lang="en-US" altLang="tr-TR" sz="2200" baseline="-25000" dirty="0" smtClean="0"/>
              <a:t>1</a:t>
            </a:r>
            <a:r>
              <a:rPr lang="en-US" altLang="tr-TR" sz="2200" dirty="0" smtClean="0"/>
              <a:t>P</a:t>
            </a:r>
            <a:r>
              <a:rPr lang="en-US" altLang="tr-TR" sz="2200" i="1" dirty="0"/>
              <a:t>'</a:t>
            </a:r>
            <a:r>
              <a:rPr lang="en-US" altLang="tr-TR" sz="2200" dirty="0"/>
              <a:t> </a:t>
            </a:r>
            <a:r>
              <a:rPr lang="en-US" altLang="tr-TR" sz="2200" baseline="-25000" dirty="0" smtClean="0"/>
              <a:t>2</a:t>
            </a:r>
            <a:r>
              <a:rPr lang="tr-TR" altLang="tr-TR" sz="2200" dirty="0"/>
              <a:t> </a:t>
            </a:r>
            <a:r>
              <a:rPr lang="tr-TR" altLang="tr-TR" sz="2200" dirty="0" smtClean="0"/>
              <a:t>doğru parçası oluşur.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2036" cy="1143000"/>
          </a:xfrm>
        </p:spPr>
        <p:txBody>
          <a:bodyPr>
            <a:noAutofit/>
          </a:bodyPr>
          <a:lstStyle/>
          <a:p>
            <a:pPr algn="l" eaLnBrk="1" hangingPunct="1"/>
            <a:r>
              <a:rPr lang="tr-TR" altLang="tr-TR" sz="3200" dirty="0" smtClean="0"/>
              <a:t>Konkav Kırpma Penceresi ile Doğru Kırpma</a:t>
            </a:r>
            <a:endParaRPr lang="en-US" altLang="tr-TR" sz="3200" dirty="0" smtClean="0"/>
          </a:p>
        </p:txBody>
      </p:sp>
    </p:spTree>
    <p:extLst>
      <p:ext uri="{BB962C8B-B14F-4D97-AF65-F5344CB8AC3E}">
        <p14:creationId xmlns:p14="http://schemas.microsoft.com/office/powerpoint/2010/main" val="15805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Kırpma</a:t>
            </a:r>
            <a:endParaRPr lang="en-US" altLang="tr-TR" dirty="0" smtClean="0"/>
          </a:p>
        </p:txBody>
      </p:sp>
      <p:pic>
        <p:nvPicPr>
          <p:cNvPr id="51203" name="AADGHCW0.jpg" descr="AADGHCW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5"/>
          <a:stretch/>
        </p:blipFill>
        <p:spPr bwMode="auto">
          <a:xfrm>
            <a:off x="1619672" y="2996952"/>
            <a:ext cx="5594449" cy="338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Poligon sınırına ait doğru parçalarına uygulanmış bir doğru kırpma algoritması birbiriyle bağlantısı olmayan doğrular üretmiştir.</a:t>
            </a:r>
          </a:p>
        </p:txBody>
      </p:sp>
    </p:spTree>
    <p:extLst>
      <p:ext uri="{BB962C8B-B14F-4D97-AF65-F5344CB8AC3E}">
        <p14:creationId xmlns:p14="http://schemas.microsoft.com/office/powerpoint/2010/main" val="333098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Kırpma</a:t>
            </a:r>
            <a:endParaRPr lang="en-US" altLang="tr-TR" dirty="0" smtClean="0"/>
          </a:p>
        </p:txBody>
      </p:sp>
      <p:pic>
        <p:nvPicPr>
          <p:cNvPr id="53251" name="AADGHCX0.jpg" descr="AADGHC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8"/>
          <a:stretch/>
        </p:blipFill>
        <p:spPr bwMode="auto">
          <a:xfrm>
            <a:off x="2123728" y="2348880"/>
            <a:ext cx="5283994" cy="384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Doğru kırpılmış bir poligon dolum alanı gösterimi.</a:t>
            </a:r>
          </a:p>
        </p:txBody>
      </p:sp>
    </p:spTree>
    <p:extLst>
      <p:ext uri="{BB962C8B-B14F-4D97-AF65-F5344CB8AC3E}">
        <p14:creationId xmlns:p14="http://schemas.microsoft.com/office/powerpoint/2010/main" val="8421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7380312" y="2492896"/>
            <a:ext cx="1609327" cy="100811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Boyutlu Bakış Dönüşümü</a:t>
            </a:r>
            <a:endParaRPr lang="en-US" altLang="tr-TR" dirty="0" smtClean="0"/>
          </a:p>
        </p:txBody>
      </p:sp>
      <p:pic>
        <p:nvPicPr>
          <p:cNvPr id="16387" name="AADGHCH0.jpg" descr="AADGHC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 bwMode="auto">
          <a:xfrm>
            <a:off x="-36512" y="4821088"/>
            <a:ext cx="9184871" cy="138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65618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2-B bir sahne tanımının </a:t>
            </a:r>
            <a:r>
              <a:rPr lang="tr-TR" altLang="tr-TR" sz="2400" dirty="0"/>
              <a:t>dünya </a:t>
            </a:r>
            <a:r>
              <a:rPr lang="tr-TR" altLang="tr-TR" sz="2400" dirty="0" smtClean="0"/>
              <a:t>koordinatlarından cihaz koordinatlarına dönüşüm süreci 2-B bakış dönüşümü olarak adlandırılır.</a:t>
            </a:r>
          </a:p>
          <a:p>
            <a:pPr lvl="1"/>
            <a:r>
              <a:rPr lang="tr-TR" altLang="tr-TR" sz="2000" dirty="0" smtClean="0"/>
              <a:t>Model koordinatları (MC) </a:t>
            </a:r>
            <a:r>
              <a:rPr lang="tr-TR" altLang="tr-TR" sz="2000" dirty="0" smtClean="0">
                <a:sym typeface="Wingdings" panose="05000000000000000000" pitchFamily="2" charset="2"/>
              </a:rPr>
              <a:t> Dünya koordinatları (WC)</a:t>
            </a:r>
          </a:p>
          <a:p>
            <a:pPr lvl="1"/>
            <a:r>
              <a:rPr lang="tr-TR" altLang="tr-TR" sz="2000" dirty="0" smtClean="0">
                <a:sym typeface="Wingdings" panose="05000000000000000000" pitchFamily="2" charset="2"/>
              </a:rPr>
              <a:t>Dünya </a:t>
            </a:r>
            <a:r>
              <a:rPr lang="tr-TR" altLang="tr-TR" sz="2000" dirty="0">
                <a:sym typeface="Wingdings" panose="05000000000000000000" pitchFamily="2" charset="2"/>
              </a:rPr>
              <a:t>koordinatları (WC</a:t>
            </a:r>
            <a:r>
              <a:rPr lang="tr-TR" altLang="tr-TR" sz="2000" dirty="0" smtClean="0">
                <a:sym typeface="Wingdings" panose="05000000000000000000" pitchFamily="2" charset="2"/>
              </a:rPr>
              <a:t>)  Bakış </a:t>
            </a:r>
            <a:r>
              <a:rPr lang="tr-TR" altLang="tr-TR" sz="2000" dirty="0" smtClean="0"/>
              <a:t>koordinatları (VC)</a:t>
            </a:r>
          </a:p>
          <a:p>
            <a:pPr lvl="1"/>
            <a:r>
              <a:rPr lang="tr-TR" altLang="tr-TR" sz="2000" dirty="0">
                <a:sym typeface="Wingdings" panose="05000000000000000000" pitchFamily="2" charset="2"/>
              </a:rPr>
              <a:t>Bakış </a:t>
            </a:r>
            <a:r>
              <a:rPr lang="tr-TR" altLang="tr-TR" sz="2000" dirty="0"/>
              <a:t>koordinatları (VC)</a:t>
            </a:r>
            <a:r>
              <a:rPr lang="tr-TR" altLang="tr-TR" sz="2000" dirty="0" smtClean="0"/>
              <a:t> </a:t>
            </a:r>
            <a:r>
              <a:rPr lang="tr-TR" altLang="tr-TR" sz="2000" dirty="0">
                <a:sym typeface="Wingdings" panose="05000000000000000000" pitchFamily="2" charset="2"/>
              </a:rPr>
              <a:t> </a:t>
            </a:r>
            <a:r>
              <a:rPr lang="tr-TR" altLang="tr-TR" sz="2000" dirty="0" err="1" smtClean="0">
                <a:sym typeface="Wingdings" panose="05000000000000000000" pitchFamily="2" charset="2"/>
              </a:rPr>
              <a:t>Normalize</a:t>
            </a:r>
            <a:r>
              <a:rPr lang="tr-TR" altLang="tr-TR" sz="2000" dirty="0" smtClean="0">
                <a:sym typeface="Wingdings" panose="05000000000000000000" pitchFamily="2" charset="2"/>
              </a:rPr>
              <a:t> koordinatlar (NC)</a:t>
            </a:r>
          </a:p>
          <a:p>
            <a:pPr lvl="1"/>
            <a:r>
              <a:rPr lang="tr-TR" altLang="tr-TR" sz="2000" dirty="0" err="1">
                <a:sym typeface="Wingdings" panose="05000000000000000000" pitchFamily="2" charset="2"/>
              </a:rPr>
              <a:t>Normalize</a:t>
            </a:r>
            <a:r>
              <a:rPr lang="tr-TR" altLang="tr-TR" sz="2000" dirty="0">
                <a:sym typeface="Wingdings" panose="05000000000000000000" pitchFamily="2" charset="2"/>
              </a:rPr>
              <a:t> koordinatlar (NC</a:t>
            </a:r>
            <a:r>
              <a:rPr lang="tr-TR" altLang="tr-TR" sz="2000" dirty="0" smtClean="0">
                <a:sym typeface="Wingdings" panose="05000000000000000000" pitchFamily="2" charset="2"/>
              </a:rPr>
              <a:t>)  Cihaz koordinatları (DC)</a:t>
            </a:r>
            <a:endParaRPr lang="tr-TR" altLang="tr-TR" sz="2000" dirty="0" smtClean="0"/>
          </a:p>
        </p:txBody>
      </p:sp>
      <p:cxnSp>
        <p:nvCxnSpPr>
          <p:cNvPr id="3" name="Düz Ok Bağlayıcısı 2"/>
          <p:cNvCxnSpPr/>
          <p:nvPr/>
        </p:nvCxnSpPr>
        <p:spPr>
          <a:xfrm flipH="1">
            <a:off x="1979712" y="2852936"/>
            <a:ext cx="5400600" cy="19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3995937" y="3031435"/>
            <a:ext cx="3384375" cy="17896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7715201" y="2595330"/>
            <a:ext cx="110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2-B kırpma penceresi belirlenir.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7532712" y="3549080"/>
            <a:ext cx="1609327" cy="100811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Düz Ok Bağlayıcısı 17"/>
          <p:cNvCxnSpPr/>
          <p:nvPr/>
        </p:nvCxnSpPr>
        <p:spPr>
          <a:xfrm flipH="1">
            <a:off x="5796136" y="3909120"/>
            <a:ext cx="1736576" cy="11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 flipH="1">
            <a:off x="7867601" y="4557192"/>
            <a:ext cx="469775" cy="4559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Metin kutusu 19"/>
          <p:cNvSpPr txBox="1"/>
          <p:nvPr/>
        </p:nvSpPr>
        <p:spPr>
          <a:xfrm>
            <a:off x="7596336" y="3651514"/>
            <a:ext cx="153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Bakış alanı penceresi tanımı yapılır.</a:t>
            </a:r>
          </a:p>
        </p:txBody>
      </p:sp>
      <p:cxnSp>
        <p:nvCxnSpPr>
          <p:cNvPr id="31" name="Düz Ok Bağlayıcısı 30"/>
          <p:cNvCxnSpPr/>
          <p:nvPr/>
        </p:nvCxnSpPr>
        <p:spPr>
          <a:xfrm flipV="1">
            <a:off x="7867601" y="6021288"/>
            <a:ext cx="1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/>
          <p:nvPr/>
        </p:nvCxnSpPr>
        <p:spPr>
          <a:xfrm>
            <a:off x="5580112" y="6597352"/>
            <a:ext cx="228748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Metin kutusu 38"/>
          <p:cNvSpPr txBox="1"/>
          <p:nvPr/>
        </p:nvSpPr>
        <p:spPr>
          <a:xfrm>
            <a:off x="5163108" y="6021288"/>
            <a:ext cx="2721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Kırpma işlemi genelde bu aşamada gerçekleşir.</a:t>
            </a:r>
          </a:p>
        </p:txBody>
      </p:sp>
    </p:spTree>
    <p:extLst>
      <p:ext uri="{BB962C8B-B14F-4D97-AF65-F5344CB8AC3E}">
        <p14:creationId xmlns:p14="http://schemas.microsoft.com/office/powerpoint/2010/main" val="23190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/>
      <p:bldP spid="13" grpId="1"/>
      <p:bldP spid="17" grpId="0" animBg="1"/>
      <p:bldP spid="17" grpId="1" animBg="1"/>
      <p:bldP spid="20" grpId="0"/>
      <p:bldP spid="20" grpId="1"/>
      <p:bldP spid="39" grpId="0"/>
      <p:bldP spid="3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Kırpma</a:t>
            </a:r>
            <a:endParaRPr lang="en-US" altLang="tr-TR" dirty="0" smtClean="0"/>
          </a:p>
        </p:txBody>
      </p:sp>
      <p:pic>
        <p:nvPicPr>
          <p:cNvPr id="55299" name="AADGHCY0.jpg" descr="AADGHC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8"/>
          <a:stretch/>
        </p:blipFill>
        <p:spPr bwMode="auto">
          <a:xfrm>
            <a:off x="539551" y="3429000"/>
            <a:ext cx="8226425" cy="210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poligon dolum alanını ardışık kırpma penceresi sınırlarına göre işleme.</a:t>
            </a:r>
          </a:p>
        </p:txBody>
      </p:sp>
    </p:spTree>
    <p:extLst>
      <p:ext uri="{BB962C8B-B14F-4D97-AF65-F5344CB8AC3E}">
        <p14:creationId xmlns:p14="http://schemas.microsoft.com/office/powerpoint/2010/main" val="4140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Kırpma Sınırı</a:t>
            </a:r>
            <a:endParaRPr lang="en-US" altLang="tr-TR" dirty="0" smtClean="0"/>
          </a:p>
        </p:txBody>
      </p:sp>
      <p:pic>
        <p:nvPicPr>
          <p:cNvPr id="57347" name="AADGHXG0.jpg" descr="AADGHX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 bwMode="auto">
          <a:xfrm>
            <a:off x="2627784" y="2708920"/>
            <a:ext cx="6087269" cy="385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Koordinat sahası sağ kırpma sınırının dışında kalan bir poligon dolum alanı.</a:t>
            </a:r>
          </a:p>
        </p:txBody>
      </p:sp>
    </p:spTree>
    <p:extLst>
      <p:ext uri="{BB962C8B-B14F-4D97-AF65-F5344CB8AC3E}">
        <p14:creationId xmlns:p14="http://schemas.microsoft.com/office/powerpoint/2010/main" val="42454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Konveks Poligon Kırpma</a:t>
            </a:r>
            <a:endParaRPr lang="en-US" altLang="tr-TR" dirty="0" smtClean="0"/>
          </a:p>
        </p:txBody>
      </p:sp>
      <p:pic>
        <p:nvPicPr>
          <p:cNvPr id="59395" name="AADGHXH0.jpg" descr="AADGHX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15"/>
          <a:stretch/>
        </p:blipFill>
        <p:spPr bwMode="auto">
          <a:xfrm>
            <a:off x="450031" y="3429000"/>
            <a:ext cx="8226425" cy="29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1512168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Konveks bir poligon dolum alanı </a:t>
            </a:r>
            <a:r>
              <a:rPr lang="en-US" altLang="tr-TR" sz="2400" dirty="0" smtClean="0"/>
              <a:t>{</a:t>
            </a:r>
            <a:r>
              <a:rPr lang="tr-TR" altLang="tr-TR" sz="2400" dirty="0" smtClean="0"/>
              <a:t> </a:t>
            </a:r>
            <a:r>
              <a:rPr lang="en-US" altLang="tr-TR" sz="2400" dirty="0" smtClean="0"/>
              <a:t>1</a:t>
            </a:r>
            <a:r>
              <a:rPr lang="en-US" altLang="tr-TR" sz="2400" dirty="0"/>
              <a:t>, 2, </a:t>
            </a:r>
            <a:r>
              <a:rPr lang="en-US" altLang="tr-TR" sz="2400" dirty="0" smtClean="0"/>
              <a:t>3</a:t>
            </a:r>
            <a:r>
              <a:rPr lang="tr-TR" altLang="tr-TR" sz="2400" dirty="0" smtClean="0"/>
              <a:t> </a:t>
            </a:r>
            <a:r>
              <a:rPr lang="en-US" altLang="tr-TR" sz="2400" dirty="0" smtClean="0"/>
              <a:t>}</a:t>
            </a:r>
            <a:r>
              <a:rPr lang="tr-TR" altLang="tr-TR" sz="2400" dirty="0" smtClean="0"/>
              <a:t> nokta listesiyle tanımlanmıştır ve kırpılarak</a:t>
            </a:r>
            <a:r>
              <a:rPr lang="en-US" altLang="tr-TR" sz="2400" dirty="0" smtClean="0"/>
              <a:t> {</a:t>
            </a:r>
            <a:r>
              <a:rPr lang="tr-TR" altLang="tr-TR" sz="2400" dirty="0" smtClean="0"/>
              <a:t> </a:t>
            </a:r>
            <a:r>
              <a:rPr lang="en-US" altLang="tr-TR" sz="2400" dirty="0" smtClean="0"/>
              <a:t>1</a:t>
            </a:r>
            <a:r>
              <a:rPr lang="en-US" altLang="tr-TR" sz="2400" i="1" dirty="0"/>
              <a:t>'</a:t>
            </a:r>
            <a:r>
              <a:rPr lang="en-US" altLang="tr-TR" sz="2400" dirty="0"/>
              <a:t>, 2</a:t>
            </a:r>
            <a:r>
              <a:rPr lang="en-US" altLang="tr-TR" sz="2400" i="1" dirty="0"/>
              <a:t>'</a:t>
            </a:r>
            <a:r>
              <a:rPr lang="en-US" altLang="tr-TR" sz="2400" dirty="0"/>
              <a:t>, 2</a:t>
            </a:r>
            <a:r>
              <a:rPr lang="en-US" altLang="tr-TR" sz="2400" i="1" dirty="0"/>
              <a:t>''</a:t>
            </a:r>
            <a:r>
              <a:rPr lang="en-US" altLang="tr-TR" sz="2400" dirty="0"/>
              <a:t>, 3</a:t>
            </a:r>
            <a:r>
              <a:rPr lang="en-US" altLang="tr-TR" sz="2400" i="1" dirty="0"/>
              <a:t>'</a:t>
            </a:r>
            <a:r>
              <a:rPr lang="en-US" altLang="tr-TR" sz="2400" dirty="0"/>
              <a:t>, 3</a:t>
            </a:r>
            <a:r>
              <a:rPr lang="en-US" altLang="tr-TR" sz="2400" i="1" dirty="0"/>
              <a:t>''</a:t>
            </a:r>
            <a:r>
              <a:rPr lang="en-US" altLang="tr-TR" sz="2400" dirty="0"/>
              <a:t>, </a:t>
            </a:r>
            <a:r>
              <a:rPr lang="en-US" altLang="tr-TR" sz="2400" dirty="0" smtClean="0"/>
              <a:t>1</a:t>
            </a:r>
            <a:r>
              <a:rPr lang="en-US" altLang="tr-TR" sz="2400" i="1" dirty="0"/>
              <a:t>''</a:t>
            </a:r>
            <a:r>
              <a:rPr lang="tr-TR" altLang="tr-TR" sz="2400" i="1" dirty="0" smtClean="0"/>
              <a:t> </a:t>
            </a:r>
            <a:r>
              <a:rPr lang="en-US" altLang="tr-TR" sz="2400" dirty="0" smtClean="0"/>
              <a:t>}</a:t>
            </a:r>
            <a:r>
              <a:rPr lang="tr-TR" altLang="tr-TR" sz="2400" dirty="0" smtClean="0"/>
              <a:t> nokta listesiyle tanımlı dolum alanı şeklini üretmiştir</a:t>
            </a:r>
            <a:r>
              <a:rPr lang="en-US" altLang="tr-TR" sz="2400" dirty="0" smtClean="0"/>
              <a:t>.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0869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Sol Kırpıcı Çıktıları</a:t>
            </a:r>
            <a:endParaRPr lang="en-US" altLang="tr-TR" dirty="0" smtClean="0"/>
          </a:p>
        </p:txBody>
      </p:sp>
      <p:pic>
        <p:nvPicPr>
          <p:cNvPr id="61443" name="AADGHXI0.jpg" descr="AADGHX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8"/>
          <a:stretch/>
        </p:blipFill>
        <p:spPr bwMode="auto">
          <a:xfrm>
            <a:off x="467343" y="3573016"/>
            <a:ext cx="8226425" cy="271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298232" cy="1584176"/>
          </a:xfrm>
        </p:spPr>
        <p:txBody>
          <a:bodyPr>
            <a:noAutofit/>
          </a:bodyPr>
          <a:lstStyle/>
          <a:p>
            <a:pPr algn="just"/>
            <a:r>
              <a:rPr lang="tr-TR" altLang="tr-TR" sz="2400" dirty="0" smtClean="0"/>
              <a:t>Kırpma penceresinin sol sınırına göre uç nokta çiftlerinin konumuna bağlı </a:t>
            </a:r>
            <a:r>
              <a:rPr lang="tr-TR" altLang="tr-TR" sz="2400" dirty="0"/>
              <a:t>olarak </a:t>
            </a:r>
            <a:r>
              <a:rPr lang="tr-TR" altLang="tr-TR" sz="2400" dirty="0" smtClean="0"/>
              <a:t>sol </a:t>
            </a:r>
            <a:r>
              <a:rPr lang="tr-TR" altLang="tr-TR" sz="2400" dirty="0"/>
              <a:t>kırpıcının ürettiği dört muhtemel </a:t>
            </a:r>
            <a:r>
              <a:rPr lang="tr-TR" altLang="tr-TR" sz="2400" dirty="0" smtClean="0"/>
              <a:t>çıktı.</a:t>
            </a:r>
          </a:p>
        </p:txBody>
      </p:sp>
    </p:spTree>
    <p:extLst>
      <p:ext uri="{BB962C8B-B14F-4D97-AF65-F5344CB8AC3E}">
        <p14:creationId xmlns:p14="http://schemas.microsoft.com/office/powerpoint/2010/main" val="10192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smtClean="0"/>
              <a:t>Sutherland-</a:t>
            </a:r>
            <a:r>
              <a:rPr lang="en-US" altLang="tr-TR" dirty="0" err="1" smtClean="0"/>
              <a:t>Hodgman</a:t>
            </a:r>
            <a:r>
              <a:rPr lang="tr-TR" altLang="tr-TR" dirty="0" smtClean="0"/>
              <a:t> Yöntemi</a:t>
            </a:r>
            <a:endParaRPr lang="en-US" altLang="tr-TR" dirty="0" smtClean="0"/>
          </a:p>
        </p:txBody>
      </p:sp>
      <p:pic>
        <p:nvPicPr>
          <p:cNvPr id="63491" name="AADGHXJ0.jpg" descr="AADGHX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 bwMode="auto">
          <a:xfrm>
            <a:off x="3064535" y="1772816"/>
            <a:ext cx="5971961" cy="459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251519" y="1772816"/>
            <a:ext cx="2813015" cy="4392488"/>
          </a:xfrm>
        </p:spPr>
        <p:txBody>
          <a:bodyPr>
            <a:noAutofit/>
          </a:bodyPr>
          <a:lstStyle/>
          <a:p>
            <a:r>
              <a:rPr lang="en-US" altLang="tr-TR" sz="2000" dirty="0" smtClean="0"/>
              <a:t>Sutherland-</a:t>
            </a:r>
            <a:r>
              <a:rPr lang="en-US" altLang="tr-TR" sz="2000" dirty="0" err="1" smtClean="0"/>
              <a:t>Hodgman</a:t>
            </a:r>
            <a:r>
              <a:rPr lang="tr-TR" altLang="tr-TR" sz="2000" dirty="0" smtClean="0"/>
              <a:t> algoritması ile sınır kırpıcıları üzerinden </a:t>
            </a:r>
            <a:r>
              <a:rPr lang="en-US" altLang="tr-TR" sz="2000" dirty="0" smtClean="0"/>
              <a:t>{1</a:t>
            </a:r>
            <a:r>
              <a:rPr lang="en-US" altLang="tr-TR" sz="2000" dirty="0"/>
              <a:t>, 2, </a:t>
            </a:r>
            <a:r>
              <a:rPr lang="en-US" altLang="tr-TR" sz="2000" dirty="0" smtClean="0"/>
              <a:t>3}</a:t>
            </a:r>
            <a:r>
              <a:rPr lang="tr-TR" altLang="tr-TR" sz="2000" dirty="0" smtClean="0"/>
              <a:t> poligon noktaları kümesini işleme</a:t>
            </a:r>
            <a:r>
              <a:rPr lang="en-US" altLang="tr-TR" sz="2000" dirty="0" smtClean="0"/>
              <a:t>. </a:t>
            </a:r>
            <a:endParaRPr lang="tr-TR" altLang="tr-TR" sz="2000" dirty="0" smtClean="0"/>
          </a:p>
          <a:p>
            <a:r>
              <a:rPr lang="tr-TR" altLang="tr-TR" sz="2000" dirty="0" smtClean="0"/>
              <a:t>Sonuç kırpılmış noktalar kümesi  </a:t>
            </a:r>
          </a:p>
          <a:p>
            <a:pPr marL="0" indent="0">
              <a:buNone/>
            </a:pPr>
            <a:r>
              <a:rPr lang="tr-TR" altLang="tr-TR" sz="2000" dirty="0"/>
              <a:t> </a:t>
            </a:r>
            <a:r>
              <a:rPr lang="tr-TR" altLang="tr-TR" sz="2000" dirty="0" smtClean="0"/>
              <a:t>              </a:t>
            </a:r>
            <a:r>
              <a:rPr lang="en-US" altLang="tr-TR" sz="2000" dirty="0" smtClean="0"/>
              <a:t>{1</a:t>
            </a:r>
            <a:r>
              <a:rPr lang="en-US" altLang="tr-TR" sz="2000" i="1" dirty="0"/>
              <a:t>'</a:t>
            </a:r>
            <a:r>
              <a:rPr lang="en-US" altLang="tr-TR" sz="2000" dirty="0"/>
              <a:t>, 2, 2</a:t>
            </a:r>
            <a:r>
              <a:rPr lang="en-US" altLang="tr-TR" sz="2000" i="1" dirty="0"/>
              <a:t>'</a:t>
            </a:r>
            <a:r>
              <a:rPr lang="en-US" altLang="tr-TR" sz="2000" dirty="0"/>
              <a:t>, 2</a:t>
            </a:r>
            <a:r>
              <a:rPr lang="en-US" altLang="tr-TR" sz="2000" i="1" dirty="0" smtClean="0"/>
              <a:t>''</a:t>
            </a:r>
            <a:r>
              <a:rPr lang="en-US" altLang="tr-TR" sz="2000" dirty="0" smtClean="0"/>
              <a:t>}</a:t>
            </a: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372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Sutherland-</a:t>
            </a:r>
            <a:r>
              <a:rPr lang="en-US" altLang="tr-TR" dirty="0" err="1"/>
              <a:t>Hodgman</a:t>
            </a:r>
            <a:r>
              <a:rPr lang="tr-TR" altLang="tr-TR" dirty="0"/>
              <a:t> </a:t>
            </a:r>
            <a:r>
              <a:rPr lang="tr-TR" altLang="tr-TR" dirty="0" smtClean="0"/>
              <a:t>Yöntemi</a:t>
            </a:r>
            <a:endParaRPr lang="en-US" altLang="tr-TR" dirty="0" smtClean="0"/>
          </a:p>
        </p:txBody>
      </p:sp>
      <p:pic>
        <p:nvPicPr>
          <p:cNvPr id="65539" name="AADGHDD0.jpg" descr="AADGHD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5"/>
          <a:stretch/>
        </p:blipFill>
        <p:spPr bwMode="auto">
          <a:xfrm>
            <a:off x="3995936" y="2132856"/>
            <a:ext cx="475013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251520" y="1772816"/>
            <a:ext cx="3312368" cy="4392488"/>
          </a:xfrm>
        </p:spPr>
        <p:txBody>
          <a:bodyPr>
            <a:noAutofit/>
          </a:bodyPr>
          <a:lstStyle/>
          <a:p>
            <a:r>
              <a:rPr lang="en-US" altLang="tr-TR" sz="2400" dirty="0"/>
              <a:t>Sutherland-</a:t>
            </a:r>
            <a:r>
              <a:rPr lang="en-US" altLang="tr-TR" sz="2400" dirty="0" err="1"/>
              <a:t>Hodgman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yöntemiyle konkav bir poligonu kırpmak birbirine bağlı iki poligon dolum alanı oluşturur.</a:t>
            </a:r>
          </a:p>
        </p:txBody>
      </p:sp>
    </p:spTree>
    <p:extLst>
      <p:ext uri="{BB962C8B-B14F-4D97-AF65-F5344CB8AC3E}">
        <p14:creationId xmlns:p14="http://schemas.microsoft.com/office/powerpoint/2010/main" val="4122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err="1"/>
              <a:t>Weiler</a:t>
            </a:r>
            <a:r>
              <a:rPr lang="en-US" altLang="tr-TR" dirty="0"/>
              <a:t>-Atherton</a:t>
            </a:r>
            <a:r>
              <a:rPr lang="tr-TR" altLang="tr-TR" dirty="0"/>
              <a:t> </a:t>
            </a:r>
            <a:r>
              <a:rPr lang="tr-TR" altLang="tr-TR" dirty="0" smtClean="0"/>
              <a:t>Yöntemi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772816"/>
            <a:ext cx="8147248" cy="4392488"/>
          </a:xfrm>
        </p:spPr>
        <p:txBody>
          <a:bodyPr>
            <a:noAutofit/>
          </a:bodyPr>
          <a:lstStyle/>
          <a:p>
            <a:r>
              <a:rPr lang="en-US" altLang="tr-TR" sz="2400" smtClean="0"/>
              <a:t>Sutherland-Hodgman yönteminden daha genel olup konveks veya konkav poligon dolum sahalarını kırpmada kullanılır.</a:t>
            </a:r>
          </a:p>
          <a:p>
            <a:r>
              <a:rPr lang="en-US" altLang="tr-TR" sz="2400" smtClean="0"/>
              <a:t>3-B sahnelerde görünür yüzeyleri tespit etme yöntemi olarak geliştirilmiştir.</a:t>
            </a:r>
          </a:p>
          <a:p>
            <a:r>
              <a:rPr lang="en-US" altLang="tr-TR" sz="2400" smtClean="0"/>
              <a:t>Herhangi bir poligon dolum sahasını poligon şeklindeki </a:t>
            </a:r>
            <a:r>
              <a:rPr lang="en-US" altLang="tr-TR" sz="2400"/>
              <a:t>herhangi bir </a:t>
            </a:r>
            <a:r>
              <a:rPr lang="en-US" altLang="tr-TR" sz="2400" smtClean="0"/>
              <a:t>kırpma penceresine göre kırpabilir.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9002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err="1"/>
              <a:t>Weiler</a:t>
            </a:r>
            <a:r>
              <a:rPr lang="en-US" altLang="tr-TR" dirty="0"/>
              <a:t>-Atherton</a:t>
            </a:r>
            <a:r>
              <a:rPr lang="tr-TR" altLang="tr-TR" dirty="0"/>
              <a:t> </a:t>
            </a:r>
            <a:r>
              <a:rPr lang="tr-TR" altLang="tr-TR" dirty="0" smtClean="0"/>
              <a:t>Yöntemi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251520" y="1484784"/>
            <a:ext cx="8352928" cy="4392488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Poligon dolum alanının köşe noktalarını saat yönünün tersine gezerken şu </a:t>
            </a:r>
            <a:r>
              <a:rPr lang="en-US" altLang="tr-TR" sz="2400" dirty="0" err="1" smtClean="0"/>
              <a:t>Weiler</a:t>
            </a:r>
            <a:r>
              <a:rPr lang="en-US" altLang="tr-TR" sz="2400" dirty="0" smtClean="0"/>
              <a:t>-Atherton </a:t>
            </a:r>
            <a:r>
              <a:rPr lang="tr-TR" altLang="tr-TR" sz="2400" smtClean="0"/>
              <a:t>prosedürleri uygulanır</a:t>
            </a:r>
            <a:r>
              <a:rPr lang="en-US" altLang="tr-TR" sz="2400" smtClean="0"/>
              <a:t>.</a:t>
            </a:r>
            <a:endParaRPr lang="tr-TR" altLang="tr-TR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tr-TR" sz="2000" smtClean="0"/>
              <a:t>Bir k</a:t>
            </a:r>
            <a:r>
              <a:rPr lang="tr-TR" altLang="tr-TR" sz="2000" smtClean="0"/>
              <a:t>ırpma sınırı</a:t>
            </a:r>
            <a:r>
              <a:rPr lang="en-US" altLang="tr-TR" sz="2000" smtClean="0"/>
              <a:t> için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içeride-dışarıda durumundaki bir nokta çifti ile </a:t>
            </a:r>
            <a:r>
              <a:rPr lang="tr-TR" altLang="tr-TR" sz="2000" dirty="0"/>
              <a:t>karşılaşılana değin </a:t>
            </a:r>
            <a:r>
              <a:rPr lang="tr-TR" altLang="tr-TR" sz="2000" dirty="0" smtClean="0"/>
              <a:t>poligon </a:t>
            </a:r>
            <a:r>
              <a:rPr lang="tr-TR" altLang="tr-TR" sz="2000" dirty="0"/>
              <a:t>dolum alanının kenarları saat yönünün tersine </a:t>
            </a:r>
            <a:r>
              <a:rPr lang="tr-TR" altLang="tr-TR" sz="2000" dirty="0" smtClean="0"/>
              <a:t>işlenir. </a:t>
            </a:r>
          </a:p>
          <a:p>
            <a:pPr marL="1314450" lvl="2" indent="-457200"/>
            <a:r>
              <a:rPr lang="en-US" altLang="tr-TR" sz="1600" smtClean="0"/>
              <a:t>Poligon k</a:t>
            </a:r>
            <a:r>
              <a:rPr lang="tr-TR" altLang="tr-TR" sz="1600" smtClean="0"/>
              <a:t>enarın</a:t>
            </a:r>
            <a:r>
              <a:rPr lang="en-US" altLang="tr-TR" sz="1600" smtClean="0"/>
              <a:t>ın</a:t>
            </a:r>
            <a:r>
              <a:rPr lang="tr-TR" altLang="tr-TR" sz="1600" smtClean="0"/>
              <a:t> </a:t>
            </a:r>
            <a:r>
              <a:rPr lang="tr-TR" altLang="tr-TR" sz="1600" dirty="0" smtClean="0"/>
              <a:t>ilk </a:t>
            </a:r>
            <a:r>
              <a:rPr lang="tr-TR" altLang="tr-TR" sz="1600" smtClean="0"/>
              <a:t>köşe noktası</a:t>
            </a:r>
            <a:r>
              <a:rPr lang="en-US" altLang="tr-TR" sz="1600" smtClean="0"/>
              <a:t>nın</a:t>
            </a:r>
            <a:r>
              <a:rPr lang="tr-TR" altLang="tr-TR" sz="1600" smtClean="0"/>
              <a:t> </a:t>
            </a:r>
            <a:r>
              <a:rPr lang="tr-TR" altLang="tr-TR" sz="1600" dirty="0" smtClean="0"/>
              <a:t>kırpma bölgesinin içinde </a:t>
            </a:r>
            <a:r>
              <a:rPr lang="tr-TR" altLang="tr-TR" sz="1600" smtClean="0"/>
              <a:t>ikinci noktası</a:t>
            </a:r>
            <a:r>
              <a:rPr lang="en-US" altLang="tr-TR" sz="1600" smtClean="0"/>
              <a:t>nın</a:t>
            </a:r>
            <a:r>
              <a:rPr lang="tr-TR" altLang="tr-TR" sz="1600" smtClean="0"/>
              <a:t> </a:t>
            </a:r>
            <a:r>
              <a:rPr lang="tr-TR" altLang="tr-TR" sz="1600" dirty="0" smtClean="0"/>
              <a:t>ise kırpma bölgesinin dışında olması durumu.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tr-TR" sz="2000" smtClean="0"/>
              <a:t>Çıkış</a:t>
            </a:r>
            <a:r>
              <a:rPr lang="tr-TR" altLang="tr-TR" sz="2000" smtClean="0"/>
              <a:t>-kesişim noktasından</a:t>
            </a:r>
            <a:r>
              <a:rPr lang="en-US" altLang="tr-TR" sz="2000" smtClean="0"/>
              <a:t> (exit)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diğer bir poligon kesişim noktasına kadar pencere sınırı saat yönünün tersi doğrultusunda izlenir</a:t>
            </a:r>
            <a:r>
              <a:rPr lang="tr-TR" altLang="tr-TR" sz="2000" smtClean="0"/>
              <a:t>. </a:t>
            </a:r>
            <a:endParaRPr lang="en-US" altLang="tr-TR" sz="2000" smtClean="0"/>
          </a:p>
          <a:p>
            <a:pPr marL="1314450" lvl="2" indent="-457200"/>
            <a:r>
              <a:rPr lang="tr-TR" altLang="tr-TR" sz="1600"/>
              <a:t>Eğer </a:t>
            </a:r>
            <a:r>
              <a:rPr lang="tr-TR" altLang="tr-TR" sz="1600" dirty="0"/>
              <a:t>bu önceden işlenmiş bir nokta ise bir sonraki adıma geçilir</a:t>
            </a:r>
            <a:r>
              <a:rPr lang="tr-TR" altLang="tr-TR" sz="1600"/>
              <a:t>. </a:t>
            </a:r>
            <a:endParaRPr lang="en-US" altLang="tr-TR" sz="1600"/>
          </a:p>
          <a:p>
            <a:pPr marL="1314450" lvl="2" indent="-457200"/>
            <a:r>
              <a:rPr lang="tr-TR" altLang="tr-TR" sz="1600"/>
              <a:t>Eğer </a:t>
            </a:r>
            <a:r>
              <a:rPr lang="tr-TR" altLang="tr-TR" sz="1600" dirty="0"/>
              <a:t>bu yeni bir kesişim noktası ise önceden işlenmiş bir nokta ile karşılaşılana değin poligon kenarları saat yönünün tersine işlenmeye devam edilir.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altLang="tr-TR" sz="2000" dirty="0" smtClean="0"/>
              <a:t>Kırpılmış dolum alanının bu kısmı için nokta listesi oluşturulur.</a:t>
            </a:r>
            <a:endParaRPr lang="tr-TR" altLang="tr-TR" sz="2000" dirty="0"/>
          </a:p>
          <a:p>
            <a:pPr marL="914400" lvl="1" indent="-457200">
              <a:buFont typeface="+mj-lt"/>
              <a:buAutoNum type="arabicPeriod"/>
            </a:pPr>
            <a:r>
              <a:rPr lang="tr-TR" altLang="tr-TR" sz="2000" smtClean="0"/>
              <a:t>Exit </a:t>
            </a:r>
            <a:r>
              <a:rPr lang="tr-TR" altLang="tr-TR" sz="2000" dirty="0" smtClean="0"/>
              <a:t>noktasına geri dönülür ve poligon kenarları saat yönünün tersine işlenmeye devam edilir.</a:t>
            </a:r>
          </a:p>
        </p:txBody>
      </p:sp>
    </p:spTree>
    <p:extLst>
      <p:ext uri="{BB962C8B-B14F-4D97-AF65-F5344CB8AC3E}">
        <p14:creationId xmlns:p14="http://schemas.microsoft.com/office/powerpoint/2010/main" val="25840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err="1"/>
              <a:t>Weiler</a:t>
            </a:r>
            <a:r>
              <a:rPr lang="en-US" altLang="tr-TR" dirty="0"/>
              <a:t>-Atherton</a:t>
            </a:r>
            <a:r>
              <a:rPr lang="tr-TR" altLang="tr-TR" dirty="0"/>
              <a:t> </a:t>
            </a:r>
            <a:r>
              <a:rPr lang="tr-TR" altLang="tr-TR" dirty="0" smtClean="0"/>
              <a:t>Yöntemi</a:t>
            </a:r>
            <a:endParaRPr lang="en-US" altLang="tr-TR" dirty="0" smtClean="0"/>
          </a:p>
        </p:txBody>
      </p:sp>
      <p:pic>
        <p:nvPicPr>
          <p:cNvPr id="67587" name="AADGHXK0.jpg" descr="AADGHX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6"/>
          <a:stretch/>
        </p:blipFill>
        <p:spPr bwMode="auto">
          <a:xfrm>
            <a:off x="1475656" y="3524065"/>
            <a:ext cx="6552728" cy="318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251520" y="1772816"/>
            <a:ext cx="8352928" cy="1312966"/>
          </a:xfrm>
        </p:spPr>
        <p:txBody>
          <a:bodyPr>
            <a:noAutofit/>
          </a:bodyPr>
          <a:lstStyle/>
          <a:p>
            <a:r>
              <a:rPr lang="en-US" altLang="tr-TR" sz="1800" dirty="0" smtClean="0"/>
              <a:t>{</a:t>
            </a:r>
            <a:r>
              <a:rPr lang="en-US" altLang="tr-TR" sz="1800" dirty="0"/>
              <a:t>1, 2, 3, 4, 5, 6</a:t>
            </a:r>
            <a:r>
              <a:rPr lang="en-US" altLang="tr-TR" sz="1800" dirty="0" smtClean="0"/>
              <a:t>}</a:t>
            </a:r>
            <a:r>
              <a:rPr lang="tr-TR" altLang="tr-TR" sz="1800" dirty="0" smtClean="0"/>
              <a:t> nokta listesiyle tanımlı konkav bir poligon </a:t>
            </a:r>
            <a:r>
              <a:rPr lang="en-US" altLang="tr-TR" sz="1800" dirty="0" err="1" smtClean="0"/>
              <a:t>Weiler</a:t>
            </a:r>
            <a:r>
              <a:rPr lang="en-US" altLang="tr-TR" sz="1800" dirty="0" smtClean="0"/>
              <a:t>-Atherton </a:t>
            </a:r>
            <a:r>
              <a:rPr lang="tr-TR" altLang="tr-TR" sz="1800" dirty="0" smtClean="0"/>
              <a:t>algoritmasıyla kırpılarak</a:t>
            </a:r>
            <a:r>
              <a:rPr lang="en-US" altLang="tr-TR" sz="1800" dirty="0" smtClean="0"/>
              <a:t> {</a:t>
            </a:r>
            <a:r>
              <a:rPr lang="en-US" altLang="tr-TR" sz="1800" dirty="0"/>
              <a:t>1, 1</a:t>
            </a:r>
            <a:r>
              <a:rPr lang="en-US" altLang="tr-TR" sz="1800" i="1" dirty="0"/>
              <a:t>'</a:t>
            </a:r>
            <a:r>
              <a:rPr lang="en-US" altLang="tr-TR" sz="1800" dirty="0"/>
              <a:t>, 1</a:t>
            </a:r>
            <a:r>
              <a:rPr lang="en-US" altLang="tr-TR" sz="1800" i="1" dirty="0"/>
              <a:t>''</a:t>
            </a:r>
            <a:r>
              <a:rPr lang="en-US" altLang="tr-TR" sz="1800" dirty="0"/>
              <a:t>, 1</a:t>
            </a:r>
            <a:r>
              <a:rPr lang="en-US" altLang="tr-TR" sz="1800" i="1" dirty="0"/>
              <a:t>'''</a:t>
            </a:r>
            <a:r>
              <a:rPr lang="en-US" altLang="tr-TR" sz="1800" dirty="0"/>
              <a:t>} </a:t>
            </a:r>
            <a:r>
              <a:rPr lang="tr-TR" altLang="tr-TR" sz="1800" dirty="0" smtClean="0"/>
              <a:t>listesi ve</a:t>
            </a:r>
            <a:r>
              <a:rPr lang="en-US" altLang="tr-TR" sz="1800" dirty="0" smtClean="0"/>
              <a:t> </a:t>
            </a:r>
            <a:r>
              <a:rPr lang="en-US" altLang="tr-TR" sz="1800" dirty="0"/>
              <a:t>{4</a:t>
            </a:r>
            <a:r>
              <a:rPr lang="en-US" altLang="tr-TR" sz="1800" i="1" dirty="0"/>
              <a:t>'</a:t>
            </a:r>
            <a:r>
              <a:rPr lang="en-US" altLang="tr-TR" sz="1800" dirty="0"/>
              <a:t>, 5, 5</a:t>
            </a:r>
            <a:r>
              <a:rPr lang="en-US" altLang="tr-TR" sz="1800" i="1" dirty="0" smtClean="0"/>
              <a:t>'</a:t>
            </a:r>
            <a:r>
              <a:rPr lang="en-US" altLang="tr-TR" sz="1800" dirty="0" smtClean="0"/>
              <a:t>}</a:t>
            </a:r>
            <a:r>
              <a:rPr lang="tr-TR" altLang="tr-TR" sz="1800" dirty="0" smtClean="0"/>
              <a:t> listesi oluşturulmuştur.</a:t>
            </a:r>
          </a:p>
          <a:p>
            <a:r>
              <a:rPr lang="tr-TR" altLang="tr-TR" sz="1800" dirty="0" smtClean="0"/>
              <a:t>Oluşturulan bu iki nokta listesi ayrı poligon dolum alanlarını temsil </a:t>
            </a:r>
            <a:r>
              <a:rPr lang="tr-TR" altLang="tr-TR" sz="1800" smtClean="0"/>
              <a:t>eder.</a:t>
            </a:r>
            <a:endParaRPr lang="en-US" altLang="tr-TR" sz="1800" smtClean="0"/>
          </a:p>
          <a:p>
            <a:r>
              <a:rPr lang="en-US" altLang="tr-TR" sz="1800" smtClean="0"/>
              <a:t>Saat yönünde poligon noktası dolanımında kırpma penceresi sınırı da saat yönünde dolanılır.</a:t>
            </a:r>
            <a:endParaRPr lang="tr-TR" altLang="tr-TR" sz="1800" dirty="0" smtClean="0"/>
          </a:p>
        </p:txBody>
      </p:sp>
      <p:cxnSp>
        <p:nvCxnSpPr>
          <p:cNvPr id="3" name="Düz Ok Bağlayıcısı 2"/>
          <p:cNvCxnSpPr/>
          <p:nvPr/>
        </p:nvCxnSpPr>
        <p:spPr>
          <a:xfrm flipH="1">
            <a:off x="5148064" y="3789040"/>
            <a:ext cx="1003084" cy="36004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etin kutusu 4"/>
          <p:cNvSpPr txBox="1"/>
          <p:nvPr/>
        </p:nvSpPr>
        <p:spPr>
          <a:xfrm>
            <a:off x="6169367" y="3602980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üst kırpma sınırı için exit</a:t>
            </a:r>
            <a:endParaRPr lang="en-US" sz="1600"/>
          </a:p>
        </p:txBody>
      </p:sp>
      <p:cxnSp>
        <p:nvCxnSpPr>
          <p:cNvPr id="10" name="Düz Ok Bağlayıcısı 9"/>
          <p:cNvCxnSpPr/>
          <p:nvPr/>
        </p:nvCxnSpPr>
        <p:spPr>
          <a:xfrm>
            <a:off x="1979712" y="4262729"/>
            <a:ext cx="1152128" cy="48392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407310" y="3917978"/>
            <a:ext cx="2120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kırpma penceresi takibi</a:t>
            </a:r>
            <a:endParaRPr lang="en-US" sz="1600"/>
          </a:p>
        </p:txBody>
      </p:sp>
      <p:cxnSp>
        <p:nvCxnSpPr>
          <p:cNvPr id="15" name="Düz Ok Bağlayıcısı 14"/>
          <p:cNvCxnSpPr/>
          <p:nvPr/>
        </p:nvCxnSpPr>
        <p:spPr>
          <a:xfrm flipH="1" flipV="1">
            <a:off x="4499994" y="4886867"/>
            <a:ext cx="1902729" cy="57311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Metin kutusu 15"/>
          <p:cNvSpPr txBox="1"/>
          <p:nvPr/>
        </p:nvSpPr>
        <p:spPr>
          <a:xfrm>
            <a:off x="6370681" y="5275314"/>
            <a:ext cx="1754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poligon sınırı takibi</a:t>
            </a:r>
            <a:endParaRPr lang="en-US" sz="1600"/>
          </a:p>
        </p:txBody>
      </p:sp>
      <p:cxnSp>
        <p:nvCxnSpPr>
          <p:cNvPr id="20" name="Düz Ok Bağlayıcısı 19"/>
          <p:cNvCxnSpPr/>
          <p:nvPr/>
        </p:nvCxnSpPr>
        <p:spPr>
          <a:xfrm flipH="1">
            <a:off x="3379828" y="3504065"/>
            <a:ext cx="400084" cy="28032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2528019" y="3173117"/>
            <a:ext cx="5240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sol kırpma sınırı için exit fakat 2 ile 2’ üst kırpma sınırı dışında</a:t>
            </a:r>
            <a:endParaRPr lang="en-US" sz="1600"/>
          </a:p>
        </p:txBody>
      </p:sp>
      <p:cxnSp>
        <p:nvCxnSpPr>
          <p:cNvPr id="24" name="Düz Ok Bağlayıcısı 23"/>
          <p:cNvCxnSpPr/>
          <p:nvPr/>
        </p:nvCxnSpPr>
        <p:spPr>
          <a:xfrm flipH="1">
            <a:off x="1018471" y="5877272"/>
            <a:ext cx="639828" cy="16787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24897" y="5765633"/>
            <a:ext cx="1268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sol kırpma sınırı dışında</a:t>
            </a:r>
            <a:endParaRPr lang="en-US" sz="1600"/>
          </a:p>
        </p:txBody>
      </p:sp>
      <p:cxnSp>
        <p:nvCxnSpPr>
          <p:cNvPr id="28" name="Düz Ok Bağlayıcısı 27"/>
          <p:cNvCxnSpPr/>
          <p:nvPr/>
        </p:nvCxnSpPr>
        <p:spPr>
          <a:xfrm flipH="1" flipV="1">
            <a:off x="3379828" y="5733256"/>
            <a:ext cx="2269778" cy="68122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Metin kutusu 28"/>
          <p:cNvSpPr txBox="1"/>
          <p:nvPr/>
        </p:nvSpPr>
        <p:spPr>
          <a:xfrm>
            <a:off x="5623655" y="6275410"/>
            <a:ext cx="217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sol kırpma sınırı için exit</a:t>
            </a:r>
            <a:endParaRPr lang="en-US" sz="1600"/>
          </a:p>
        </p:txBody>
      </p:sp>
      <p:cxnSp>
        <p:nvCxnSpPr>
          <p:cNvPr id="32" name="Düz Ok Bağlayıcısı 31"/>
          <p:cNvCxnSpPr/>
          <p:nvPr/>
        </p:nvCxnSpPr>
        <p:spPr>
          <a:xfrm flipH="1" flipV="1">
            <a:off x="3379828" y="5944220"/>
            <a:ext cx="400084" cy="25354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Metin kutusu 32"/>
          <p:cNvSpPr txBox="1"/>
          <p:nvPr/>
        </p:nvSpPr>
        <p:spPr>
          <a:xfrm>
            <a:off x="3282627" y="6315892"/>
            <a:ext cx="2120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kırpma penceresi </a:t>
            </a:r>
            <a:r>
              <a:rPr lang="en-US" sz="1600" smtClean="0"/>
              <a:t>takibi</a:t>
            </a:r>
            <a:endParaRPr lang="en-US" sz="1600"/>
          </a:p>
        </p:txBody>
      </p:sp>
      <p:cxnSp>
        <p:nvCxnSpPr>
          <p:cNvPr id="36" name="Düz Ok Bağlayıcısı 35"/>
          <p:cNvCxnSpPr/>
          <p:nvPr/>
        </p:nvCxnSpPr>
        <p:spPr>
          <a:xfrm flipH="1" flipV="1">
            <a:off x="3346343" y="5192106"/>
            <a:ext cx="289553" cy="8320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Metin kutusu 36"/>
          <p:cNvSpPr txBox="1"/>
          <p:nvPr/>
        </p:nvSpPr>
        <p:spPr>
          <a:xfrm>
            <a:off x="3669381" y="5046275"/>
            <a:ext cx="187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1’’’ noktası görüldüğünden kırpma sonlanır.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311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6" grpId="0"/>
      <p:bldP spid="21" grpId="0"/>
      <p:bldP spid="25" grpId="0"/>
      <p:bldP spid="29" grpId="0"/>
      <p:bldP spid="33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err="1" smtClean="0"/>
              <a:t>Weiler</a:t>
            </a:r>
            <a:r>
              <a:rPr lang="en-US" altLang="tr-TR" dirty="0" smtClean="0"/>
              <a:t>-Atherton</a:t>
            </a:r>
            <a:r>
              <a:rPr lang="tr-TR" altLang="tr-TR" dirty="0" smtClean="0"/>
              <a:t> Yöntemi</a:t>
            </a:r>
            <a:endParaRPr lang="en-US" altLang="tr-TR" dirty="0" smtClean="0"/>
          </a:p>
        </p:txBody>
      </p:sp>
      <p:pic>
        <p:nvPicPr>
          <p:cNvPr id="69635" name="AADGHXL0.jpg" descr="AADGHX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 bwMode="auto">
          <a:xfrm>
            <a:off x="3749169" y="1951112"/>
            <a:ext cx="5033478" cy="32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251520" y="1772816"/>
            <a:ext cx="3312368" cy="4392488"/>
          </a:xfrm>
        </p:spPr>
        <p:txBody>
          <a:bodyPr>
            <a:noAutofit/>
          </a:bodyPr>
          <a:lstStyle/>
          <a:p>
            <a:r>
              <a:rPr lang="en-US" altLang="tr-TR" sz="2000" smtClean="0"/>
              <a:t>Weiler-Atherton</a:t>
            </a:r>
            <a:r>
              <a:rPr lang="tr-TR" altLang="tr-TR" sz="2000" smtClean="0"/>
              <a:t> algoritmasıyla konkav bir poligon kırpma penceresine göre bir poligon dolum alanını kırpma.</a:t>
            </a:r>
          </a:p>
          <a:p>
            <a:r>
              <a:rPr lang="en-US" altLang="tr-TR" sz="2000" smtClean="0"/>
              <a:t>Konveks kırpma pencerelerine göre poligon dolum sahalarını işlemek için uygun olan bazı diğer doğru kırpma algoritmaları</a:t>
            </a:r>
          </a:p>
          <a:p>
            <a:pPr lvl="1"/>
            <a:r>
              <a:rPr lang="en-US" altLang="tr-TR" sz="1800" smtClean="0"/>
              <a:t>Liang-Barsky algoritması</a:t>
            </a:r>
          </a:p>
          <a:p>
            <a:pPr lvl="1"/>
            <a:r>
              <a:rPr lang="en-US" altLang="tr-TR" sz="1800" smtClean="0"/>
              <a:t>Parametrik doğru kırpma algoritmaları</a:t>
            </a:r>
            <a:endParaRPr lang="tr-TR" alt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7963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Boyutlu Bakış Dönüşümü</a:t>
            </a:r>
            <a:endParaRPr lang="en-US" altLang="tr-TR" dirty="0" smtClean="0"/>
          </a:p>
        </p:txBody>
      </p:sp>
      <p:pic>
        <p:nvPicPr>
          <p:cNvPr id="16387" name="AADGHCH0.jpg" descr="AADGHC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 bwMode="auto">
          <a:xfrm>
            <a:off x="-36512" y="5289242"/>
            <a:ext cx="9184871" cy="138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3384376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2-B için dünya koordinatları (WC) ve bakış koordinatları (VC) birbirinin aynısıdır. </a:t>
            </a:r>
            <a:r>
              <a:rPr lang="tr-TR" altLang="tr-TR" sz="2000" dirty="0"/>
              <a:t>Bu sebeple </a:t>
            </a:r>
            <a:endParaRPr lang="tr-TR" altLang="tr-TR" sz="2000" dirty="0" smtClean="0"/>
          </a:p>
          <a:p>
            <a:pPr lvl="1"/>
            <a:r>
              <a:rPr lang="tr-TR" altLang="tr-TR" sz="1800" dirty="0" smtClean="0"/>
              <a:t>ayrıca VC </a:t>
            </a:r>
            <a:r>
              <a:rPr lang="tr-TR" altLang="tr-TR" sz="1800" smtClean="0"/>
              <a:t>çerçevesi tanımlanmaz</a:t>
            </a:r>
            <a:r>
              <a:rPr lang="en-US" altLang="tr-TR" sz="1800" smtClean="0"/>
              <a:t>.</a:t>
            </a:r>
            <a:r>
              <a:rPr lang="tr-TR" altLang="tr-TR" sz="1800" smtClean="0"/>
              <a:t> </a:t>
            </a:r>
            <a:endParaRPr lang="tr-TR" altLang="tr-TR" sz="1800" dirty="0" smtClean="0"/>
          </a:p>
          <a:p>
            <a:pPr lvl="1"/>
            <a:r>
              <a:rPr lang="tr-TR" altLang="tr-TR" sz="1800" dirty="0" smtClean="0"/>
              <a:t>kırpma penceresi WC </a:t>
            </a:r>
            <a:r>
              <a:rPr lang="tr-TR" altLang="tr-TR" sz="1800" smtClean="0"/>
              <a:t>çerçevesinde tanımlanır</a:t>
            </a:r>
            <a:r>
              <a:rPr lang="en-US" altLang="tr-TR" sz="1800" smtClean="0"/>
              <a:t>.</a:t>
            </a:r>
            <a:endParaRPr lang="tr-TR" altLang="tr-TR" sz="1800" dirty="0" smtClean="0"/>
          </a:p>
          <a:p>
            <a:r>
              <a:rPr lang="tr-TR" altLang="tr-TR" sz="2000" dirty="0" smtClean="0"/>
              <a:t>3-B sahnelerde bakış konumu, yönü ve oryantasyonunu ayarlayabilmek için ayrıca VC çerçevesine ihtiyaç duyulur.</a:t>
            </a:r>
          </a:p>
          <a:p>
            <a:r>
              <a:rPr lang="tr-TR" altLang="tr-TR" sz="2000" smtClean="0"/>
              <a:t>Kırpma işlemi</a:t>
            </a:r>
            <a:r>
              <a:rPr lang="en-US" altLang="tr-TR" sz="2000" smtClean="0"/>
              <a:t>,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öncesinde gerekli olan dönüşüm matrisleri ile birleştirilirse etkinlik artar.</a:t>
            </a:r>
          </a:p>
          <a:p>
            <a:r>
              <a:rPr lang="tr-TR" altLang="tr-TR" sz="2000" dirty="0" err="1" smtClean="0"/>
              <a:t>Normalize</a:t>
            </a:r>
            <a:r>
              <a:rPr lang="tr-TR" altLang="tr-TR" sz="2000" dirty="0" smtClean="0"/>
              <a:t> koordinatlarda sahne eksenleri [0,1] veya [-1,1] koordinatları arasında tanımlıdır. </a:t>
            </a:r>
          </a:p>
        </p:txBody>
      </p:sp>
    </p:spTree>
    <p:extLst>
      <p:ext uri="{BB962C8B-B14F-4D97-AF65-F5344CB8AC3E}">
        <p14:creationId xmlns:p14="http://schemas.microsoft.com/office/powerpoint/2010/main" val="18532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Eğri Kırpma</a:t>
            </a:r>
            <a:endParaRPr lang="en-US" altLang="tr-TR" dirty="0" smtClean="0"/>
          </a:p>
        </p:txBody>
      </p:sp>
      <p:pic>
        <p:nvPicPr>
          <p:cNvPr id="73731" name="AADGHDG0.jpg" descr="AADGHD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2"/>
          <a:stretch/>
        </p:blipFill>
        <p:spPr bwMode="auto">
          <a:xfrm>
            <a:off x="5735095" y="1556792"/>
            <a:ext cx="2437305" cy="404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860032" y="5733256"/>
            <a:ext cx="4150920" cy="360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r-TR" altLang="tr-TR" sz="2400" dirty="0" smtClean="0"/>
              <a:t>Çember dolum alanını kırpma</a:t>
            </a:r>
          </a:p>
        </p:txBody>
      </p:sp>
      <p:pic>
        <p:nvPicPr>
          <p:cNvPr id="5" name="AADGHXM0.jpg" descr="AADGHXM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 bwMode="auto">
          <a:xfrm>
            <a:off x="1115616" y="1916832"/>
            <a:ext cx="281512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467544" y="5373216"/>
            <a:ext cx="4248472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altLang="tr-TR" sz="2400" dirty="0" smtClean="0"/>
              <a:t>Kırpma penceresi dışındaki dolu bir çember alanının dörtlük ve sekizlik kısımları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452469" y="1611190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Kuş uçuşu sınır kesimleriyle nesneler kestirilebilir.</a:t>
            </a:r>
            <a:endParaRPr lang="en-US"/>
          </a:p>
        </p:txBody>
      </p:sp>
      <p:sp>
        <p:nvSpPr>
          <p:cNvPr id="8" name="Metin kutusu 7"/>
          <p:cNvSpPr txBox="1"/>
          <p:nvPr/>
        </p:nvSpPr>
        <p:spPr>
          <a:xfrm>
            <a:off x="4049723" y="1916832"/>
            <a:ext cx="180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Kırpma prosedürleri doğrusal olmayan denklemler ile kırpabilir. (doğrusal sınırlara göre daha masraflı)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Metin Kırpma</a:t>
            </a:r>
            <a:endParaRPr lang="en-US" altLang="tr-TR" dirty="0" smtClean="0"/>
          </a:p>
        </p:txBody>
      </p:sp>
      <p:pic>
        <p:nvPicPr>
          <p:cNvPr id="79875" name="AADGHDJ0.jpg" descr="AADGHD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2"/>
          <a:stretch/>
        </p:blipFill>
        <p:spPr bwMode="auto">
          <a:xfrm>
            <a:off x="6084168" y="1412776"/>
            <a:ext cx="2746375" cy="483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5868144" y="6237312"/>
            <a:ext cx="2808312" cy="360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r-TR" altLang="tr-TR" sz="1800" dirty="0" smtClean="0"/>
              <a:t>Ayrı karakter bileşenleri ile kırpma</a:t>
            </a:r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3156085" y="6237312"/>
            <a:ext cx="252028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tr-TR" altLang="tr-TR" sz="1800" dirty="0" smtClean="0"/>
              <a:t>Ayrı karakter sınır koordinatları ile kırpma</a:t>
            </a:r>
          </a:p>
        </p:txBody>
      </p:sp>
      <p:pic>
        <p:nvPicPr>
          <p:cNvPr id="7" name="AADGHDI0.jpg" descr="AADGHDI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 bwMode="auto">
          <a:xfrm>
            <a:off x="3121769" y="1412776"/>
            <a:ext cx="2746375" cy="476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ADGHDH0.jpg" descr="AADGHDH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4"/>
          <a:stretch/>
        </p:blipFill>
        <p:spPr bwMode="auto">
          <a:xfrm>
            <a:off x="251520" y="1412776"/>
            <a:ext cx="2746375" cy="479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İçerik Yer Tutucusu 2"/>
          <p:cNvSpPr txBox="1">
            <a:spLocks/>
          </p:cNvSpPr>
          <p:nvPr/>
        </p:nvSpPr>
        <p:spPr>
          <a:xfrm>
            <a:off x="539552" y="6237312"/>
            <a:ext cx="252028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tr-TR" altLang="tr-TR" sz="1800" dirty="0" smtClean="0"/>
              <a:t>Tüm metin sınırı koordinatları ile kırpma</a:t>
            </a:r>
          </a:p>
        </p:txBody>
      </p:sp>
    </p:spTree>
    <p:extLst>
      <p:ext uri="{BB962C8B-B14F-4D97-AF65-F5344CB8AC3E}">
        <p14:creationId xmlns:p14="http://schemas.microsoft.com/office/powerpoint/2010/main" val="24352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066800" y="2209800"/>
            <a:ext cx="6629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b="1" smtClean="0"/>
              <a:t>Table 8-1   </a:t>
            </a:r>
            <a:r>
              <a:rPr lang="en-US" altLang="tr-TR" smtClean="0"/>
              <a:t>Summary of OpenGL Two-Dimensional Viewing Functions</a:t>
            </a:r>
          </a:p>
        </p:txBody>
      </p:sp>
      <p:pic>
        <p:nvPicPr>
          <p:cNvPr id="81923" name="tab_08_01.jpg" descr="tab_08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b="2035"/>
          <a:stretch/>
        </p:blipFill>
        <p:spPr bwMode="auto">
          <a:xfrm>
            <a:off x="865188" y="1568152"/>
            <a:ext cx="741203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tr-TR" smtClean="0"/>
              <a:t>OpenGL </a:t>
            </a:r>
            <a:r>
              <a:rPr lang="tr-TR" altLang="tr-TR" smtClean="0"/>
              <a:t>İki Boyutta Bakış Fonksiyonlarının Özeti 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1457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İki Boyutta Bakış Fonksiyonlarının Özeti </a:t>
            </a:r>
            <a:r>
              <a:rPr lang="tr-TR" altLang="tr-TR" dirty="0" smtClean="0"/>
              <a:t>II</a:t>
            </a:r>
            <a:endParaRPr lang="en-US" altLang="tr-TR" dirty="0" smtClean="0"/>
          </a:p>
        </p:txBody>
      </p:sp>
      <p:pic>
        <p:nvPicPr>
          <p:cNvPr id="83971" name="tab_08_02a.jpg" descr="tab_08_02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 bwMode="auto">
          <a:xfrm>
            <a:off x="228600" y="1855780"/>
            <a:ext cx="8686800" cy="481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1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İki Boyutta Bakış Fonksiyonlarının Özeti III</a:t>
            </a:r>
            <a:endParaRPr lang="en-US" altLang="tr-TR" dirty="0" smtClean="0"/>
          </a:p>
        </p:txBody>
      </p:sp>
      <p:pic>
        <p:nvPicPr>
          <p:cNvPr id="86019" name="tab_08_02b.jpg" descr="tab_08_0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395536" y="2276872"/>
            <a:ext cx="86868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3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PROJE </a:t>
            </a:r>
            <a:r>
              <a:rPr lang="en-US" smtClean="0"/>
              <a:t>TESLİMİ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mtClean="0"/>
              <a:t>Proje önerisi raporunuzdaki eksik kısımları tamamlayarak projenizin final raporunu tamamlayınız. </a:t>
            </a:r>
          </a:p>
          <a:p>
            <a:pPr algn="just">
              <a:lnSpc>
                <a:spcPct val="120000"/>
              </a:lnSpc>
            </a:pPr>
            <a:r>
              <a:rPr lang="en-US" smtClean="0"/>
              <a:t>Raporda şu bölümlere yer veriniz.</a:t>
            </a:r>
            <a:endParaRPr lang="en-US"/>
          </a:p>
          <a:p>
            <a:pPr lvl="1" algn="just">
              <a:lnSpc>
                <a:spcPct val="120000"/>
              </a:lnSpc>
            </a:pPr>
            <a:r>
              <a:rPr lang="en-US" smtClean="0"/>
              <a:t>Grup üyelerinin isimleri ile herbir üyenin projedeki sorumlulukları ve projeye olan katkıları</a:t>
            </a:r>
            <a:endParaRPr lang="en-US"/>
          </a:p>
          <a:p>
            <a:pPr lvl="1" algn="just">
              <a:lnSpc>
                <a:spcPct val="120000"/>
              </a:lnSpc>
            </a:pPr>
            <a:r>
              <a:rPr lang="en-US"/>
              <a:t>Projenizin </a:t>
            </a:r>
            <a:r>
              <a:rPr lang="en-US" smtClean="0"/>
              <a:t>amacı </a:t>
            </a:r>
            <a:r>
              <a:rPr lang="en-US"/>
              <a:t>ve </a:t>
            </a:r>
            <a:r>
              <a:rPr lang="en-US"/>
              <a:t>kapsamı </a:t>
            </a:r>
            <a:endParaRPr lang="en-US" smtClean="0"/>
          </a:p>
          <a:p>
            <a:pPr lvl="1" algn="just">
              <a:lnSpc>
                <a:spcPct val="120000"/>
              </a:lnSpc>
            </a:pPr>
            <a:r>
              <a:rPr lang="en-US" smtClean="0"/>
              <a:t>Uygulamanın veya araştırmanın hangi adımlardan oluştuğu </a:t>
            </a:r>
          </a:p>
          <a:p>
            <a:pPr lvl="2" algn="just">
              <a:lnSpc>
                <a:spcPct val="120000"/>
              </a:lnSpc>
            </a:pPr>
            <a:r>
              <a:rPr lang="en-US" smtClean="0"/>
              <a:t>Tüm bu adımların teorik veya uygulamaya yönelik açıklamaları</a:t>
            </a:r>
          </a:p>
          <a:p>
            <a:pPr lvl="1" algn="just">
              <a:lnSpc>
                <a:spcPct val="120000"/>
              </a:lnSpc>
            </a:pPr>
            <a:r>
              <a:rPr lang="en-US"/>
              <a:t>Uygulamanın veya </a:t>
            </a:r>
            <a:r>
              <a:rPr lang="en-US"/>
              <a:t>araştırmanın </a:t>
            </a:r>
            <a:r>
              <a:rPr lang="en-US" smtClean="0"/>
              <a:t>geldiği son nokta ve sonuçlar</a:t>
            </a:r>
          </a:p>
          <a:p>
            <a:pPr lvl="2" algn="just">
              <a:lnSpc>
                <a:spcPct val="120000"/>
              </a:lnSpc>
            </a:pPr>
            <a:r>
              <a:rPr lang="en-US" smtClean="0"/>
              <a:t>Tamamlanan, tamamlanamayıp eksik kalan veya gelecekte tamamlanması planlanan kısımlar</a:t>
            </a:r>
          </a:p>
          <a:p>
            <a:pPr lvl="1" algn="just">
              <a:lnSpc>
                <a:spcPct val="120000"/>
              </a:lnSpc>
            </a:pPr>
            <a:r>
              <a:rPr lang="en-US" smtClean="0"/>
              <a:t>Uygulama </a:t>
            </a:r>
            <a:r>
              <a:rPr lang="en-US"/>
              <a:t>veya </a:t>
            </a:r>
            <a:r>
              <a:rPr lang="en-US"/>
              <a:t>araştırmaya </a:t>
            </a:r>
            <a:r>
              <a:rPr lang="en-US" smtClean="0"/>
              <a:t>dair net okunabilir demo kodları (Proje büyükse drive bağlantıları şeklinde)</a:t>
            </a:r>
          </a:p>
          <a:p>
            <a:pPr lvl="1" algn="just">
              <a:lnSpc>
                <a:spcPct val="120000"/>
              </a:lnSpc>
            </a:pPr>
            <a:r>
              <a:rPr lang="en-US" smtClean="0"/>
              <a:t>Uygulama veya araştırmaya dair demo çıktıları (Görseller ve video drive bağlantıları şeklinde)</a:t>
            </a:r>
            <a:endParaRPr lang="en-US"/>
          </a:p>
          <a:p>
            <a:pPr lvl="1" algn="just">
              <a:lnSpc>
                <a:spcPct val="120000"/>
              </a:lnSpc>
            </a:pPr>
            <a:r>
              <a:rPr lang="en-US" smtClean="0"/>
              <a:t>Yararlanılan kaynaklar (WoS, Dergipark, Scholar, ArXiv, Github, Kaggle, ChatGPT vb.)</a:t>
            </a:r>
          </a:p>
          <a:p>
            <a:pPr algn="just">
              <a:lnSpc>
                <a:spcPct val="120000"/>
              </a:lnSpc>
            </a:pPr>
            <a:r>
              <a:rPr lang="en-US" smtClean="0"/>
              <a:t>Sunum için 11 Haziran 13:00’da veya 13 Haziran 14:00’da derse hazırlıklı olarak geliniz.</a:t>
            </a:r>
          </a:p>
          <a:p>
            <a:pPr lvl="1" algn="just">
              <a:lnSpc>
                <a:spcPct val="120000"/>
              </a:lnSpc>
            </a:pPr>
            <a:r>
              <a:rPr lang="en-US" smtClean="0"/>
              <a:t>Ayrıca sunum dosyası hazırlamaya gerek yoktur.</a:t>
            </a:r>
          </a:p>
          <a:p>
            <a:pPr lvl="1" algn="just">
              <a:lnSpc>
                <a:spcPct val="120000"/>
              </a:lnSpc>
            </a:pPr>
            <a:r>
              <a:rPr lang="en-US" smtClean="0"/>
              <a:t>Hazırlanacak final raporu ve uygulama ortamı üzerinden sunum yapılabilir. </a:t>
            </a:r>
            <a:endParaRPr lang="tr-TR"/>
          </a:p>
          <a:p>
            <a:pPr algn="just">
              <a:lnSpc>
                <a:spcPct val="120000"/>
              </a:lnSpc>
            </a:pPr>
            <a:r>
              <a:rPr lang="en-US" smtClean="0"/>
              <a:t>En </a:t>
            </a:r>
            <a:r>
              <a:rPr lang="en-US" smtClean="0"/>
              <a:t>geç </a:t>
            </a:r>
            <a:r>
              <a:rPr lang="en-US" smtClean="0"/>
              <a:t>13 Haziran gecesine kadar proje rapor tesliminizi UKEY üzerinden gerçekleştiriniz.</a:t>
            </a:r>
            <a:endParaRPr lang="en-US" smtClean="0"/>
          </a:p>
          <a:p>
            <a:pPr lvl="1" algn="just">
              <a:lnSpc>
                <a:spcPct val="120000"/>
              </a:lnSpc>
            </a:pPr>
            <a:r>
              <a:rPr lang="en-US" smtClean="0"/>
              <a:t>Final raporunuzu </a:t>
            </a:r>
            <a:r>
              <a:rPr lang="en-US" b="1" u="sng" smtClean="0"/>
              <a:t>sıkıştırmadan</a:t>
            </a:r>
            <a:r>
              <a:rPr lang="en-US" smtClean="0"/>
              <a:t> tek bir pdf dosyası formatında kaydedip yükleyiniz. </a:t>
            </a:r>
          </a:p>
          <a:p>
            <a:pPr lvl="1" algn="just">
              <a:lnSpc>
                <a:spcPct val="120000"/>
              </a:lnSpc>
            </a:pPr>
            <a:r>
              <a:rPr lang="en-US" smtClean="0"/>
              <a:t>Projeye dair büyük kod uygulamalarını raporunuza drive bağlantısı olarak ekleyiniz</a:t>
            </a:r>
            <a:r>
              <a:rPr lang="tr-TR" smtClean="0"/>
              <a:t>.</a:t>
            </a:r>
            <a:endParaRPr lang="en-US" smtClean="0"/>
          </a:p>
          <a:p>
            <a:pPr lvl="1" algn="just">
              <a:lnSpc>
                <a:spcPct val="120000"/>
              </a:lnSpc>
            </a:pPr>
            <a:r>
              <a:rPr lang="en-US"/>
              <a:t>Projeye </a:t>
            </a:r>
            <a:r>
              <a:rPr lang="en-US"/>
              <a:t>dair </a:t>
            </a:r>
            <a:r>
              <a:rPr lang="en-US" smtClean="0"/>
              <a:t>demo videosu çıktılarını </a:t>
            </a:r>
            <a:r>
              <a:rPr lang="en-US"/>
              <a:t>raporunuza </a:t>
            </a:r>
            <a:r>
              <a:rPr lang="en-US" smtClean="0"/>
              <a:t>drive </a:t>
            </a:r>
            <a:r>
              <a:rPr lang="en-US"/>
              <a:t>bağlantısı olarak ekleyiniz</a:t>
            </a:r>
            <a:r>
              <a:rPr lang="tr-TR"/>
              <a:t>.</a:t>
            </a:r>
            <a:endParaRPr lang="en-US"/>
          </a:p>
          <a:p>
            <a:pPr lvl="1" algn="just">
              <a:lnSpc>
                <a:spcPct val="120000"/>
              </a:lnSpc>
            </a:pPr>
            <a:r>
              <a:rPr lang="en-US" smtClean="0"/>
              <a:t>İlgili drive klasörleri için </a:t>
            </a:r>
            <a:r>
              <a:rPr lang="en-US" b="1" u="sng" smtClean="0"/>
              <a:t>tarafıma erişim hakkı</a:t>
            </a:r>
            <a:r>
              <a:rPr lang="en-US" smtClean="0"/>
              <a:t> tanıyınız.</a:t>
            </a:r>
          </a:p>
          <a:p>
            <a:pPr lvl="1" algn="just">
              <a:lnSpc>
                <a:spcPct val="120000"/>
              </a:lnSpc>
            </a:pPr>
            <a:r>
              <a:rPr lang="en-US" b="1" u="sng"/>
              <a:t>Bütünlemede</a:t>
            </a:r>
            <a:r>
              <a:rPr lang="en-US"/>
              <a:t> </a:t>
            </a:r>
            <a:r>
              <a:rPr lang="en-US"/>
              <a:t>projesini teslim etmeyi düşünen öğrenciler </a:t>
            </a:r>
            <a:r>
              <a:rPr lang="en-US"/>
              <a:t>bütünleme haftasında ayrıca mail yoluyla raporlarını iletmeli ve sunumlarını yapmak için randevu talep etmelidir.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Kırpma Penceresi ve Bakış Alanı Penceresi </a:t>
            </a:r>
            <a:endParaRPr lang="en-US" altLang="tr-TR" dirty="0" smtClean="0"/>
          </a:p>
        </p:txBody>
      </p:sp>
      <p:pic>
        <p:nvPicPr>
          <p:cNvPr id="14339" name="AADGHCG0.jpg" descr="AADGHC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9" r="1659" b="8144"/>
          <a:stretch/>
        </p:blipFill>
        <p:spPr bwMode="auto">
          <a:xfrm>
            <a:off x="471289" y="3442104"/>
            <a:ext cx="8226425" cy="310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Bir kırpma penceresi ve bununla ilişkili bakış alanı koordinat eksenleriyle </a:t>
            </a:r>
            <a:r>
              <a:rPr lang="tr-TR" altLang="tr-TR" sz="2800" dirty="0" err="1" smtClean="0"/>
              <a:t>hizalı</a:t>
            </a:r>
            <a:r>
              <a:rPr lang="tr-TR" altLang="tr-TR" sz="2800" dirty="0" smtClean="0"/>
              <a:t> dikdörtgenler olarak tanımlanmıştır.</a:t>
            </a:r>
          </a:p>
        </p:txBody>
      </p:sp>
    </p:spTree>
    <p:extLst>
      <p:ext uri="{BB962C8B-B14F-4D97-AF65-F5344CB8AC3E}">
        <p14:creationId xmlns:p14="http://schemas.microsoft.com/office/powerpoint/2010/main" val="34962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 Kırpma Pencereleri</a:t>
            </a:r>
            <a:endParaRPr lang="en-US" altLang="tr-TR" dirty="0" smtClean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5688632" cy="3096344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Belirli bir bakış etkisi oluşturmak için kırpma penceresi herhangi boyut, şekil ve yönelimde seçilebilir.</a:t>
            </a:r>
          </a:p>
          <a:p>
            <a:pPr lvl="1"/>
            <a:r>
              <a:rPr lang="tr-TR" altLang="tr-TR" sz="1800" dirty="0" smtClean="0"/>
              <a:t>En kolay kırpma pencereleri </a:t>
            </a:r>
            <a:r>
              <a:rPr lang="tr-TR" altLang="tr-TR" sz="1800" dirty="0" err="1" smtClean="0"/>
              <a:t>x,y</a:t>
            </a:r>
            <a:r>
              <a:rPr lang="tr-TR" altLang="tr-TR" sz="1800" dirty="0" smtClean="0"/>
              <a:t> eksenlerine paralel düz çizgilerle ifade edilir.</a:t>
            </a:r>
          </a:p>
          <a:p>
            <a:pPr lvl="1"/>
            <a:r>
              <a:rPr lang="tr-TR" altLang="tr-TR" sz="1800" dirty="0" smtClean="0"/>
              <a:t>Grafik kütüphaneleri buna izin verir.</a:t>
            </a:r>
          </a:p>
          <a:p>
            <a:r>
              <a:rPr lang="tr-TR" sz="2000" dirty="0" smtClean="0"/>
              <a:t>Eğer dönmüş bir sahne görünümü elde edilmek isteniyorsa,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sz="1800" dirty="0" smtClean="0"/>
              <a:t>Ya dikdörtgen kırpma penceresi dönmüş bakış koordinat çerçevesinde tanımlanır.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sz="1800" dirty="0" smtClean="0"/>
              <a:t>Ya da dünya koordinatlarındaki sahne döndürülüp kırpma penceresi tanımlanır.</a:t>
            </a:r>
          </a:p>
          <a:p>
            <a:pPr marL="0" indent="0">
              <a:buNone/>
            </a:pPr>
            <a:endParaRPr lang="tr-TR" sz="2000" dirty="0"/>
          </a:p>
          <a:p>
            <a:endParaRPr lang="tr-TR" altLang="tr-TR" sz="2000" dirty="0" smtClean="0"/>
          </a:p>
        </p:txBody>
      </p:sp>
      <p:pic>
        <p:nvPicPr>
          <p:cNvPr id="6" name="AADGHCI0.jpg" descr="AADGHC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-284" r="-784" b="5622"/>
          <a:stretch/>
        </p:blipFill>
        <p:spPr bwMode="auto">
          <a:xfrm>
            <a:off x="6084168" y="1700808"/>
            <a:ext cx="2810470" cy="294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683568" y="5589240"/>
            <a:ext cx="8003232" cy="1160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smtClean="0"/>
              <a:t>Grafik kütüphanelerinde genelde ikinci yol izlenir.</a:t>
            </a:r>
            <a:endParaRPr lang="en-US" sz="1800" smtClean="0"/>
          </a:p>
          <a:p>
            <a:pPr marL="0" indent="0">
              <a:buFont typeface="Arial" pitchFamily="34" charset="0"/>
              <a:buNone/>
            </a:pPr>
            <a:endParaRPr lang="tr-TR" sz="2000" smtClean="0"/>
          </a:p>
          <a:p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7378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Bakış Koordinatlarında Tanımlı</a:t>
            </a:r>
            <a:br>
              <a:rPr lang="tr-TR" altLang="tr-TR" dirty="0" smtClean="0"/>
            </a:br>
            <a:r>
              <a:rPr lang="tr-TR" altLang="tr-TR" dirty="0" smtClean="0"/>
              <a:t> Kırpma Penceresi</a:t>
            </a:r>
            <a:endParaRPr lang="en-US" altLang="tr-TR" dirty="0" smtClean="0"/>
          </a:p>
        </p:txBody>
      </p:sp>
      <p:pic>
        <p:nvPicPr>
          <p:cNvPr id="18435" name="AADGHCI0.jpg" descr="AADGHC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-284" r="-784" b="5622"/>
          <a:stretch/>
        </p:blipFill>
        <p:spPr bwMode="auto">
          <a:xfrm>
            <a:off x="5292080" y="1628800"/>
            <a:ext cx="3530550" cy="37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367240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tr-TR" altLang="tr-TR" sz="2000" dirty="0"/>
              <a:t>Birinci yaklaşımda dünya koordinatlarını bakış koordinatlarına çeviren dönüşüm, bakış koordinat çerçevesinin dünya koordinat çerçevesi ile hizalanması yoluyla hesaplanır.</a:t>
            </a:r>
            <a:endParaRPr lang="tr-TR" sz="2000" dirty="0"/>
          </a:p>
          <a:p>
            <a:pPr>
              <a:spcBef>
                <a:spcPts val="600"/>
              </a:spcBef>
            </a:pPr>
            <a:r>
              <a:rPr lang="tr-TR" sz="2000" dirty="0" smtClean="0"/>
              <a:t>Ardından kırpma penceresi bakış koordinatlarında tanımlanır.</a:t>
            </a:r>
          </a:p>
          <a:p>
            <a:pPr>
              <a:spcBef>
                <a:spcPts val="600"/>
              </a:spcBef>
            </a:pPr>
            <a:r>
              <a:rPr lang="tr-TR" sz="2000" dirty="0" smtClean="0"/>
              <a:t>Genelde 3-B sahneler için kırpma bölgesi tanımı bu yolla yapılır.</a:t>
            </a:r>
          </a:p>
          <a:p>
            <a:pPr marL="0" indent="0">
              <a:spcBef>
                <a:spcPts val="600"/>
              </a:spcBef>
              <a:buNone/>
            </a:pPr>
            <a:endParaRPr lang="tr-TR" sz="2000" dirty="0"/>
          </a:p>
          <a:p>
            <a:pPr>
              <a:spcBef>
                <a:spcPts val="600"/>
              </a:spcBef>
            </a:pP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699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Bakış Koordinat Çerçevesini Dünya Koordinat Çerçevesi ile Çakıştırma</a:t>
            </a:r>
            <a:endParaRPr lang="en-US" altLang="tr-TR" dirty="0" smtClean="0"/>
          </a:p>
        </p:txBody>
      </p:sp>
      <p:pic>
        <p:nvPicPr>
          <p:cNvPr id="20483" name="AADGHCJ0.jpg" descr="AADGHC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5"/>
          <a:stretch/>
        </p:blipFill>
        <p:spPr bwMode="auto">
          <a:xfrm>
            <a:off x="2123728" y="3878637"/>
            <a:ext cx="5256584" cy="292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3096344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Dönüştürülmüş bakış koordinatında kırpma sürecinde WC ve VC koordinat çerçevelerini çakıştırma</a:t>
            </a:r>
          </a:p>
          <a:p>
            <a:pPr marL="457200" indent="-457200">
              <a:buFont typeface="+mj-lt"/>
              <a:buAutoNum type="arabicPeriod"/>
            </a:pPr>
            <a:r>
              <a:rPr lang="tr-TR" altLang="tr-TR" sz="2000" dirty="0" smtClean="0"/>
              <a:t>Bakış koordinat çerçevesinin orijini </a:t>
            </a:r>
            <a:r>
              <a:rPr lang="en-US" altLang="tr-TR" sz="2000" b="1" dirty="0"/>
              <a:t>T</a:t>
            </a:r>
            <a:r>
              <a:rPr lang="en-US" altLang="tr-TR" sz="2000" dirty="0"/>
              <a:t> </a:t>
            </a:r>
            <a:r>
              <a:rPr lang="tr-TR" altLang="tr-TR" sz="2000" dirty="0" smtClean="0"/>
              <a:t>kayma matrisi kullanılarak dünya koordinat çerçevesinin orijinine çekilir.</a:t>
            </a:r>
          </a:p>
          <a:p>
            <a:pPr marL="457200" indent="-457200">
              <a:buFont typeface="+mj-lt"/>
              <a:buAutoNum type="arabicPeriod"/>
            </a:pPr>
            <a:r>
              <a:rPr lang="tr-TR" altLang="tr-TR" sz="2000" dirty="0"/>
              <a:t>Bakış koordinat </a:t>
            </a:r>
            <a:r>
              <a:rPr lang="tr-TR" altLang="tr-TR" sz="2000" dirty="0" smtClean="0"/>
              <a:t>çerçevesinin eksenleri </a:t>
            </a:r>
            <a:r>
              <a:rPr lang="en-US" altLang="tr-TR" sz="2000" b="1" dirty="0" smtClean="0"/>
              <a:t>R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dönme matrisi </a:t>
            </a:r>
            <a:r>
              <a:rPr lang="tr-TR" altLang="tr-TR" sz="2000" dirty="0"/>
              <a:t>kullanılarak dünya koordinat </a:t>
            </a:r>
            <a:r>
              <a:rPr lang="tr-TR" altLang="tr-TR" sz="2000" dirty="0" smtClean="0"/>
              <a:t>çerçevesinin eksenleri ile aynı hizaya getirilir. </a:t>
            </a:r>
            <a:endParaRPr lang="tr-TR" sz="2000" dirty="0"/>
          </a:p>
          <a:p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12268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20295</TotalTime>
  <Words>2404</Words>
  <Application>Microsoft Office PowerPoint</Application>
  <PresentationFormat>Ekran Gösterisi (4:3)</PresentationFormat>
  <Paragraphs>396</Paragraphs>
  <Slides>55</Slides>
  <Notes>51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Wingdings</vt:lpstr>
      <vt:lpstr>Ofis Teması</vt:lpstr>
      <vt:lpstr>BMB 3022 BİLGİSAYAR GRAFİKLERİ</vt:lpstr>
      <vt:lpstr>Kırpma ve Bakış Alanı Pencereleri</vt:lpstr>
      <vt:lpstr>Kırpma ve Bakış Alanı Pencereleri</vt:lpstr>
      <vt:lpstr>İki Boyutlu Bakış Dönüşümü</vt:lpstr>
      <vt:lpstr>İki Boyutlu Bakış Dönüşümü</vt:lpstr>
      <vt:lpstr>Kırpma Penceresi ve Bakış Alanı Penceresi </vt:lpstr>
      <vt:lpstr> Kırpma Pencereleri</vt:lpstr>
      <vt:lpstr>Bakış Koordinatlarında Tanımlı  Kırpma Penceresi</vt:lpstr>
      <vt:lpstr>Bakış Koordinat Çerçevesini Dünya Koordinat Çerçevesi ile Çakıştırma</vt:lpstr>
      <vt:lpstr>Bakış Koordinat Çerçevesini Dünya Koordinat Çerçevesi ile Çakıştırma</vt:lpstr>
      <vt:lpstr>Bakış Koordinat Çerçevesini Dünya Koordinat Çerçevesi ile Çakıştırma</vt:lpstr>
      <vt:lpstr>Dönüştürülmüş Dünya Koordinatlarında Kırpma Süreci</vt:lpstr>
      <vt:lpstr>Dünya Koordinatlarında Tanımlı  Kırpma Penceresi</vt:lpstr>
      <vt:lpstr>Kırpma Penceresini Normalleştirilmiş Bakış Alanına Haritalama</vt:lpstr>
      <vt:lpstr>Kırpma Penceresini Normalleştirilmiş Bakış Alanına Haritalama</vt:lpstr>
      <vt:lpstr>Kırpma Penceresini Normalleştirilmiş Bakış Alanına Haritalama</vt:lpstr>
      <vt:lpstr>Kırpma Penceresini Normalleştirilmiş Bakış Alanına Haritalama</vt:lpstr>
      <vt:lpstr>Dönüşüm Matrisleriyle Dünya Koordinatlarından Bakış Alanı Koordinatlarına Geçiş</vt:lpstr>
      <vt:lpstr>Dönüşüm Matrisleriyle Dünya Koordinatlarından Bakış Alanı Koordinatlarına Geçiş</vt:lpstr>
      <vt:lpstr>Kırpma Penceresini Normalleştirilmiş Kareye ve Normalleştirilmiş Kareyi Ekranda Bakış Alanına Haritalama</vt:lpstr>
      <vt:lpstr>Kırpma Penceresini Normalleştirilmiş Kareye ve Normalleştirilmiş Kareyi Ekranda Bakış Alanına Haritalama</vt:lpstr>
      <vt:lpstr>Kırpma Penceresini Normalleştirilmiş Kareye ve Normalleştirilmiş Kareyi Ekranda Bakış Alanına Haritalama</vt:lpstr>
      <vt:lpstr>Kırpma Penceresini Normalleştirilmiş Kareye ve Normalleştirilmiş Kareyi Ekranda Bakış Alanına Haritalama</vt:lpstr>
      <vt:lpstr>Bakış Alanının Konumlandırılması </vt:lpstr>
      <vt:lpstr>OpenGL Bakış Fonksiyonları</vt:lpstr>
      <vt:lpstr>gluOrtho</vt:lpstr>
      <vt:lpstr>gluViewport</vt:lpstr>
      <vt:lpstr>glut ile Pencere İdame Etme</vt:lpstr>
      <vt:lpstr>Kırpma Algoritmaları</vt:lpstr>
      <vt:lpstr>Nokta Kırpma</vt:lpstr>
      <vt:lpstr>Doğru Kırpma</vt:lpstr>
      <vt:lpstr>Cohen-Sutherland Yöntemi I</vt:lpstr>
      <vt:lpstr>Cohen- Sutherland Yöntemi II</vt:lpstr>
      <vt:lpstr>Doğrular ve Kırpma Penceresi</vt:lpstr>
      <vt:lpstr>Doğrular ve Kırpma Penceresi</vt:lpstr>
      <vt:lpstr>Doğrular ve Kırpma Penceresi</vt:lpstr>
      <vt:lpstr>Konkav Kırpma Penceresi ile Doğru Kırpma</vt:lpstr>
      <vt:lpstr>Poligon Kırpma</vt:lpstr>
      <vt:lpstr>Poligon Kırpma</vt:lpstr>
      <vt:lpstr>Poligon Kırpma</vt:lpstr>
      <vt:lpstr>Kırpma Sınırı</vt:lpstr>
      <vt:lpstr>Konveks Poligon Kırpma</vt:lpstr>
      <vt:lpstr>Sol Kırpıcı Çıktıları</vt:lpstr>
      <vt:lpstr>Sutherland-Hodgman Yöntemi</vt:lpstr>
      <vt:lpstr>Sutherland-Hodgman Yöntemi</vt:lpstr>
      <vt:lpstr>Weiler-Atherton Yöntemi</vt:lpstr>
      <vt:lpstr>Weiler-Atherton Yöntemi</vt:lpstr>
      <vt:lpstr>Weiler-Atherton Yöntemi</vt:lpstr>
      <vt:lpstr>Weiler-Atherton Yöntemi</vt:lpstr>
      <vt:lpstr>Eğri Kırpma</vt:lpstr>
      <vt:lpstr>Metin Kırpma</vt:lpstr>
      <vt:lpstr>Table 8-1   Summary of OpenGL Two-Dimensional Viewing Functions</vt:lpstr>
      <vt:lpstr>OpenGL İki Boyutta Bakış Fonksiyonlarının Özeti II</vt:lpstr>
      <vt:lpstr>OpenGL İki Boyutta Bakış Fonksiyonlarının Özeti III</vt:lpstr>
      <vt:lpstr>PROJE TESLİMİ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403</cp:revision>
  <dcterms:created xsi:type="dcterms:W3CDTF">2019-09-27T04:50:11Z</dcterms:created>
  <dcterms:modified xsi:type="dcterms:W3CDTF">2025-06-03T09:53:59Z</dcterms:modified>
</cp:coreProperties>
</file>